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7"/>
  </p:notesMasterIdLst>
  <p:sldIdLst>
    <p:sldId id="345" r:id="rId2"/>
    <p:sldId id="329" r:id="rId3"/>
    <p:sldId id="308" r:id="rId4"/>
    <p:sldId id="257" r:id="rId5"/>
    <p:sldId id="307" r:id="rId6"/>
    <p:sldId id="354" r:id="rId7"/>
    <p:sldId id="337" r:id="rId8"/>
    <p:sldId id="353" r:id="rId9"/>
    <p:sldId id="382" r:id="rId10"/>
    <p:sldId id="383" r:id="rId11"/>
    <p:sldId id="259" r:id="rId12"/>
    <p:sldId id="260" r:id="rId13"/>
    <p:sldId id="310" r:id="rId14"/>
    <p:sldId id="365" r:id="rId15"/>
    <p:sldId id="399" r:id="rId16"/>
    <p:sldId id="364" r:id="rId17"/>
    <p:sldId id="359" r:id="rId18"/>
    <p:sldId id="311" r:id="rId19"/>
    <p:sldId id="267" r:id="rId20"/>
    <p:sldId id="291" r:id="rId21"/>
    <p:sldId id="295" r:id="rId22"/>
    <p:sldId id="294" r:id="rId23"/>
    <p:sldId id="312" r:id="rId24"/>
    <p:sldId id="313" r:id="rId25"/>
    <p:sldId id="362" r:id="rId26"/>
    <p:sldId id="363" r:id="rId27"/>
    <p:sldId id="385" r:id="rId28"/>
    <p:sldId id="386" r:id="rId29"/>
    <p:sldId id="400" r:id="rId30"/>
    <p:sldId id="268" r:id="rId31"/>
    <p:sldId id="269" r:id="rId32"/>
    <p:sldId id="286" r:id="rId33"/>
    <p:sldId id="360" r:id="rId34"/>
    <p:sldId id="361" r:id="rId35"/>
    <p:sldId id="396" r:id="rId36"/>
    <p:sldId id="270" r:id="rId37"/>
    <p:sldId id="287" r:id="rId38"/>
    <p:sldId id="297" r:id="rId39"/>
    <p:sldId id="298" r:id="rId40"/>
    <p:sldId id="390" r:id="rId41"/>
    <p:sldId id="271" r:id="rId42"/>
    <p:sldId id="389" r:id="rId43"/>
    <p:sldId id="272" r:id="rId44"/>
    <p:sldId id="392" r:id="rId45"/>
    <p:sldId id="275" r:id="rId46"/>
    <p:sldId id="304" r:id="rId47"/>
    <p:sldId id="395" r:id="rId48"/>
    <p:sldId id="299" r:id="rId49"/>
    <p:sldId id="282" r:id="rId50"/>
    <p:sldId id="315" r:id="rId51"/>
    <p:sldId id="314" r:id="rId52"/>
    <p:sldId id="401" r:id="rId53"/>
    <p:sldId id="283" r:id="rId54"/>
    <p:sldId id="300" r:id="rId55"/>
    <p:sldId id="301"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1"/>
    <p:restoredTop sz="91370"/>
  </p:normalViewPr>
  <p:slideViewPr>
    <p:cSldViewPr>
      <p:cViewPr varScale="1">
        <p:scale>
          <a:sx n="84" d="100"/>
          <a:sy n="84" d="100"/>
        </p:scale>
        <p:origin x="111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1A029097-3EBD-B048-8487-D35598A5BD1D}" type="slidenum">
              <a:rPr lang="en-US" altLang="en-US"/>
              <a:pPr>
                <a:defRPr/>
              </a:pPr>
              <a:t>‹#›</a:t>
            </a:fld>
            <a:endParaRPr lang="en-US" altLang="en-US"/>
          </a:p>
        </p:txBody>
      </p:sp>
    </p:spTree>
    <p:extLst>
      <p:ext uri="{BB962C8B-B14F-4D97-AF65-F5344CB8AC3E}">
        <p14:creationId xmlns:p14="http://schemas.microsoft.com/office/powerpoint/2010/main" val="1714636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62F2F46-0719-1043-8A46-30BC163D046D}" type="slidenum">
              <a:rPr lang="en-US" altLang="en-US" sz="1200"/>
              <a:pPr/>
              <a:t>1</a:t>
            </a:fld>
            <a:endParaRPr lang="en-US" altLang="en-US" sz="1200"/>
          </a:p>
        </p:txBody>
      </p:sp>
      <p:sp>
        <p:nvSpPr>
          <p:cNvPr id="36866"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3296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26E57B-8A4A-9945-9C5D-D2101B3A4FA0}" type="slidenum">
              <a:rPr lang="en-US" altLang="en-US" sz="1200"/>
              <a:pPr/>
              <a:t>11</a:t>
            </a:fld>
            <a:endParaRPr lang="en-US" altLang="en-US" sz="1200"/>
          </a:p>
        </p:txBody>
      </p:sp>
      <p:sp>
        <p:nvSpPr>
          <p:cNvPr id="39938"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336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12</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0252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13</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1263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14</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547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26E57B-8A4A-9945-9C5D-D2101B3A4FA0}" type="slidenum">
              <a:rPr lang="en-US" altLang="en-US" sz="1200"/>
              <a:pPr/>
              <a:t>15</a:t>
            </a:fld>
            <a:endParaRPr lang="en-US" altLang="en-US" sz="1200"/>
          </a:p>
        </p:txBody>
      </p:sp>
      <p:sp>
        <p:nvSpPr>
          <p:cNvPr id="39938"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819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16</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374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17</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6217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18</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7610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BE37B9-A35A-6347-BCF4-FDA766E67BA2}" type="slidenum">
              <a:rPr lang="en-US" altLang="en-US" sz="1200"/>
              <a:pPr/>
              <a:t>19</a:t>
            </a:fld>
            <a:endParaRPr lang="en-US" altLang="en-US" sz="1200"/>
          </a:p>
        </p:txBody>
      </p:sp>
      <p:sp>
        <p:nvSpPr>
          <p:cNvPr id="46082"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0345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2FC98D5-3EC4-CF46-B22A-A6A731CA361F}" type="slidenum">
              <a:rPr lang="en-US" altLang="en-US" sz="1200"/>
              <a:pPr/>
              <a:t>20</a:t>
            </a:fld>
            <a:endParaRPr lang="en-US" altLang="en-US" sz="1200"/>
          </a:p>
        </p:txBody>
      </p:sp>
      <p:sp>
        <p:nvSpPr>
          <p:cNvPr id="46082"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0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D8682-E07B-5E42-8E6E-CB550FC12349}" type="slidenum">
              <a:rPr lang="en-US" altLang="en-US"/>
              <a:pPr/>
              <a:t>2</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4502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EAAA56B-24F5-8247-910D-2AA3C8337D2E}" type="slidenum">
              <a:rPr lang="en-US" altLang="en-US" sz="1200"/>
              <a:pPr/>
              <a:t>21</a:t>
            </a:fld>
            <a:endParaRPr lang="en-US" altLang="en-US" sz="1200"/>
          </a:p>
        </p:txBody>
      </p:sp>
      <p:sp>
        <p:nvSpPr>
          <p:cNvPr id="4608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21595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D0F7DA4-241E-0E40-8C76-8FB504EF79F9}" type="slidenum">
              <a:rPr lang="en-US" altLang="en-US" sz="1200"/>
              <a:pPr/>
              <a:t>22</a:t>
            </a:fld>
            <a:endParaRPr lang="en-US" altLang="en-US" sz="1200"/>
          </a:p>
        </p:txBody>
      </p:sp>
      <p:sp>
        <p:nvSpPr>
          <p:cNvPr id="46082"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470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23</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34326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CF536A9-C1B0-1C4E-A732-D12F872BCEF1}" type="slidenum">
              <a:rPr lang="en-US" altLang="en-US" sz="1200"/>
              <a:pPr/>
              <a:t>24</a:t>
            </a:fld>
            <a:endParaRPr lang="en-US" altLang="en-US" sz="1200"/>
          </a:p>
        </p:txBody>
      </p:sp>
      <p:sp>
        <p:nvSpPr>
          <p:cNvPr id="40962"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92294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E5139C4-8103-2B47-AA8A-76EB9F4AB3C7}" type="slidenum">
              <a:rPr lang="en-US" altLang="en-US" sz="1200"/>
              <a:pPr/>
              <a:t>25</a:t>
            </a:fld>
            <a:endParaRPr lang="en-US" altLang="en-US" sz="1200"/>
          </a:p>
        </p:txBody>
      </p:sp>
      <p:sp>
        <p:nvSpPr>
          <p:cNvPr id="46082"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0321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E3B72B7-91F8-7B47-A018-E32B1B5A1171}" type="slidenum">
              <a:rPr lang="en-US" altLang="en-US" sz="1200"/>
              <a:pPr/>
              <a:t>26</a:t>
            </a:fld>
            <a:endParaRPr lang="en-US" altLang="en-US" sz="1200"/>
          </a:p>
        </p:txBody>
      </p:sp>
      <p:sp>
        <p:nvSpPr>
          <p:cNvPr id="46082"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68455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E3B72B7-91F8-7B47-A018-E32B1B5A1171}" type="slidenum">
              <a:rPr lang="en-US" altLang="en-US" sz="1200"/>
              <a:pPr/>
              <a:t>27</a:t>
            </a:fld>
            <a:endParaRPr lang="en-US" altLang="en-US" sz="1200"/>
          </a:p>
        </p:txBody>
      </p:sp>
      <p:sp>
        <p:nvSpPr>
          <p:cNvPr id="46082"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49306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E3B72B7-91F8-7B47-A018-E32B1B5A1171}" type="slidenum">
              <a:rPr lang="en-US" altLang="en-US" sz="1200"/>
              <a:pPr/>
              <a:t>28</a:t>
            </a:fld>
            <a:endParaRPr lang="en-US" altLang="en-US" sz="1200"/>
          </a:p>
        </p:txBody>
      </p:sp>
      <p:sp>
        <p:nvSpPr>
          <p:cNvPr id="46082"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89283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E3B72B7-91F8-7B47-A018-E32B1B5A1171}" type="slidenum">
              <a:rPr lang="en-US" altLang="en-US" sz="1200"/>
              <a:pPr/>
              <a:t>29</a:t>
            </a:fld>
            <a:endParaRPr lang="en-US" altLang="en-US" sz="1200"/>
          </a:p>
        </p:txBody>
      </p:sp>
      <p:sp>
        <p:nvSpPr>
          <p:cNvPr id="46082"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65443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3BB65C6-3DF9-5343-9B59-5A1006309586}" type="slidenum">
              <a:rPr lang="en-US" altLang="en-US" sz="1200"/>
              <a:pPr/>
              <a:t>30</a:t>
            </a:fld>
            <a:endParaRPr lang="en-US" altLang="en-US" sz="1200"/>
          </a:p>
        </p:txBody>
      </p:sp>
      <p:sp>
        <p:nvSpPr>
          <p:cNvPr id="47106" name="Rectangle 1026"/>
          <p:cNvSpPr>
            <a:spLocks noGrp="1" noRot="1" noChangeAspect="1" noChangeArrowheads="1" noTextEdit="1"/>
          </p:cNvSpPr>
          <p:nvPr>
            <p:ph type="sldImg"/>
          </p:nvPr>
        </p:nvSpPr>
        <p:spPr>
          <a:ln/>
        </p:spPr>
      </p:sp>
      <p:sp>
        <p:nvSpPr>
          <p:cNvPr id="59395" name="Rectangle 1027"/>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02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775CE87-266F-7840-87F4-CC5434614485}" type="slidenum">
              <a:rPr lang="en-US" altLang="en-US" sz="1200"/>
              <a:pPr/>
              <a:t>3</a:t>
            </a:fld>
            <a:endParaRPr lang="en-US" altLang="en-US" sz="1200"/>
          </a:p>
        </p:txBody>
      </p:sp>
      <p:sp>
        <p:nvSpPr>
          <p:cNvPr id="3584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5571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2EB83EA-3DC7-1A4C-B77C-1C3FC1CE7189}" type="slidenum">
              <a:rPr lang="en-US" altLang="en-US" sz="1200"/>
              <a:pPr/>
              <a:t>31</a:t>
            </a:fld>
            <a:endParaRPr lang="en-US" altLang="en-US" sz="1200"/>
          </a:p>
        </p:txBody>
      </p:sp>
      <p:sp>
        <p:nvSpPr>
          <p:cNvPr id="48130"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8722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9E02925-3DC9-FE42-BE0B-A2556931F728}" type="slidenum">
              <a:rPr lang="en-US" altLang="en-US" sz="1200"/>
              <a:pPr/>
              <a:t>32</a:t>
            </a:fld>
            <a:endParaRPr lang="en-US" altLang="en-US" sz="1200"/>
          </a:p>
        </p:txBody>
      </p:sp>
      <p:sp>
        <p:nvSpPr>
          <p:cNvPr id="66562"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3665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9E02925-3DC9-FE42-BE0B-A2556931F728}" type="slidenum">
              <a:rPr lang="en-US" altLang="en-US" sz="1200"/>
              <a:pPr/>
              <a:t>33</a:t>
            </a:fld>
            <a:endParaRPr lang="en-US" altLang="en-US" sz="1200"/>
          </a:p>
        </p:txBody>
      </p:sp>
      <p:sp>
        <p:nvSpPr>
          <p:cNvPr id="66562"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91409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9E02925-3DC9-FE42-BE0B-A2556931F728}" type="slidenum">
              <a:rPr lang="en-US" altLang="en-US" sz="1200"/>
              <a:pPr/>
              <a:t>34</a:t>
            </a:fld>
            <a:endParaRPr lang="en-US" altLang="en-US" sz="1200"/>
          </a:p>
        </p:txBody>
      </p:sp>
      <p:sp>
        <p:nvSpPr>
          <p:cNvPr id="66562"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US" altLang="en-US" dirty="0"/>
              <a:t>At this point hand work on standing wave assignment</a:t>
            </a:r>
          </a:p>
        </p:txBody>
      </p:sp>
    </p:spTree>
    <p:extLst>
      <p:ext uri="{BB962C8B-B14F-4D97-AF65-F5344CB8AC3E}">
        <p14:creationId xmlns:p14="http://schemas.microsoft.com/office/powerpoint/2010/main" val="1201122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B7BA0B7-EA4E-5A48-8D9B-3493054EFB3F}" type="slidenum">
              <a:rPr lang="en-US" altLang="en-US" sz="1200"/>
              <a:pPr/>
              <a:t>35</a:t>
            </a:fld>
            <a:endParaRPr lang="en-US" altLang="en-US" sz="1200"/>
          </a:p>
        </p:txBody>
      </p:sp>
      <p:sp>
        <p:nvSpPr>
          <p:cNvPr id="68610"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148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1B0379A-F446-3549-9FCA-A8183F406AF9}" type="slidenum">
              <a:rPr lang="en-US" altLang="en-US" sz="1200"/>
              <a:pPr/>
              <a:t>36</a:t>
            </a:fld>
            <a:endParaRPr lang="en-US" altLang="en-US" sz="1200"/>
          </a:p>
        </p:txBody>
      </p:sp>
      <p:sp>
        <p:nvSpPr>
          <p:cNvPr id="49154"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45174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3ABDADB-D399-4A40-A32F-1EB4A4D43FD1}" type="slidenum">
              <a:rPr lang="en-US" altLang="en-US" sz="1200"/>
              <a:pPr/>
              <a:t>37</a:t>
            </a:fld>
            <a:endParaRPr lang="en-US" altLang="en-US" sz="1200"/>
          </a:p>
        </p:txBody>
      </p:sp>
      <p:sp>
        <p:nvSpPr>
          <p:cNvPr id="68610"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01513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2289D23-20F4-2541-85C9-B75BDD4678A3}" type="slidenum">
              <a:rPr lang="en-US" altLang="en-US" sz="1200"/>
              <a:pPr/>
              <a:t>38</a:t>
            </a:fld>
            <a:endParaRPr lang="en-US" altLang="en-US" sz="1200"/>
          </a:p>
        </p:txBody>
      </p:sp>
      <p:sp>
        <p:nvSpPr>
          <p:cNvPr id="68610"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pPr eaLnBrk="1" hangingPunct="1"/>
            <a:r>
              <a:rPr lang="en-US" altLang="en-US" dirty="0"/>
              <a:t>Because the two frequencies are consecutive harmonics, the difference between them is the fundamental. That is 131 Hz. That corresponds to a wavelength of 2.62 m. An open tube of half a wavelength will resonate at its fundamental. Half of 2.62 m is 1.31 m. That’s the answer. Thus, the G and C happen to be the 3</a:t>
            </a:r>
            <a:r>
              <a:rPr lang="en-US" altLang="en-US" baseline="30000" dirty="0"/>
              <a:t>rd</a:t>
            </a:r>
            <a:r>
              <a:rPr lang="en-US" altLang="en-US" dirty="0"/>
              <a:t> and 4</a:t>
            </a:r>
            <a:r>
              <a:rPr lang="en-US" altLang="en-US" baseline="30000" dirty="0"/>
              <a:t>th</a:t>
            </a:r>
            <a:r>
              <a:rPr lang="en-US" altLang="en-US" dirty="0"/>
              <a:t> harmonics of this 1.31 m tube.</a:t>
            </a:r>
          </a:p>
        </p:txBody>
      </p:sp>
    </p:spTree>
    <p:extLst>
      <p:ext uri="{BB962C8B-B14F-4D97-AF65-F5344CB8AC3E}">
        <p14:creationId xmlns:p14="http://schemas.microsoft.com/office/powerpoint/2010/main" val="1801979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D84A21F-DD75-6E42-9D6A-A751CA630089}" type="slidenum">
              <a:rPr lang="en-US" altLang="en-US" sz="1200"/>
              <a:pPr/>
              <a:t>39</a:t>
            </a:fld>
            <a:endParaRPr lang="en-US" altLang="en-US" sz="1200"/>
          </a:p>
        </p:txBody>
      </p:sp>
      <p:sp>
        <p:nvSpPr>
          <p:cNvPr id="6861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15634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1D84A21F-DD75-6E42-9D6A-A751CA630089}" type="slidenum">
              <a:rPr lang="en-US" altLang="en-US" sz="1200"/>
              <a:pPr/>
              <a:t>40</a:t>
            </a:fld>
            <a:endParaRPr lang="en-US" altLang="en-US" sz="1200"/>
          </a:p>
        </p:txBody>
      </p:sp>
      <p:sp>
        <p:nvSpPr>
          <p:cNvPr id="6861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865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775CE87-266F-7840-87F4-CC5434614485}" type="slidenum">
              <a:rPr lang="en-US" altLang="en-US" sz="1200"/>
              <a:pPr/>
              <a:t>4</a:t>
            </a:fld>
            <a:endParaRPr lang="en-US" altLang="en-US" sz="1200"/>
          </a:p>
        </p:txBody>
      </p:sp>
      <p:sp>
        <p:nvSpPr>
          <p:cNvPr id="3584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19885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8717C32-4046-284B-9FF9-F5D376D73128}" type="slidenum">
              <a:rPr lang="en-US" altLang="en-US" sz="1200"/>
              <a:pPr/>
              <a:t>41</a:t>
            </a:fld>
            <a:endParaRPr lang="en-US" altLang="en-US" sz="1200"/>
          </a:p>
        </p:txBody>
      </p:sp>
      <p:sp>
        <p:nvSpPr>
          <p:cNvPr id="501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35723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F8717C32-4046-284B-9FF9-F5D376D73128}" type="slidenum">
              <a:rPr lang="en-US" altLang="en-US" sz="1200"/>
              <a:pPr/>
              <a:t>42</a:t>
            </a:fld>
            <a:endParaRPr lang="en-US" altLang="en-US" sz="1200"/>
          </a:p>
        </p:txBody>
      </p:sp>
      <p:sp>
        <p:nvSpPr>
          <p:cNvPr id="501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r>
              <a:rPr lang="en-US" altLang="en-US" dirty="0"/>
              <a:t>Audacity ’</a:t>
            </a:r>
            <a:r>
              <a:rPr lang="en-US" altLang="en-US" dirty="0" err="1"/>
              <a:t>Undertone.aup</a:t>
            </a:r>
            <a:r>
              <a:rPr lang="en-US" altLang="en-US" dirty="0"/>
              <a:t>’</a:t>
            </a:r>
          </a:p>
        </p:txBody>
      </p:sp>
    </p:spTree>
    <p:extLst>
      <p:ext uri="{BB962C8B-B14F-4D97-AF65-F5344CB8AC3E}">
        <p14:creationId xmlns:p14="http://schemas.microsoft.com/office/powerpoint/2010/main" val="3723709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EEDB9BD-FBDA-904D-8431-DED576531B80}" type="slidenum">
              <a:rPr lang="en-US" altLang="en-US" sz="1200"/>
              <a:pPr/>
              <a:t>43</a:t>
            </a:fld>
            <a:endParaRPr lang="en-US" altLang="en-US" sz="1200"/>
          </a:p>
        </p:txBody>
      </p:sp>
      <p:sp>
        <p:nvSpPr>
          <p:cNvPr id="51202"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69133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BA45B8-AA9A-DC4A-A742-15A58EE7E94F}" type="slidenum">
              <a:rPr lang="en-US" altLang="en-US" sz="1200"/>
              <a:pPr/>
              <a:t>44</a:t>
            </a:fld>
            <a:endParaRPr lang="en-US" altLang="en-US" sz="1200"/>
          </a:p>
        </p:txBody>
      </p:sp>
      <p:sp>
        <p:nvSpPr>
          <p:cNvPr id="61442"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870835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2444945-1845-584B-AD57-1317312D5F56}" type="slidenum">
              <a:rPr lang="en-US" altLang="en-US" sz="1200"/>
              <a:pPr/>
              <a:t>45</a:t>
            </a:fld>
            <a:endParaRPr lang="en-US" altLang="en-US" sz="1200"/>
          </a:p>
        </p:txBody>
      </p:sp>
      <p:sp>
        <p:nvSpPr>
          <p:cNvPr id="52226"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59484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E224517-D256-5546-B755-FD26A2A18F97}" type="slidenum">
              <a:rPr lang="en-US" altLang="en-US" sz="1200"/>
              <a:pPr/>
              <a:t>46</a:t>
            </a:fld>
            <a:endParaRPr lang="en-US" altLang="en-US" sz="1200"/>
          </a:p>
        </p:txBody>
      </p:sp>
      <p:sp>
        <p:nvSpPr>
          <p:cNvPr id="53250"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73911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5E224517-D256-5546-B755-FD26A2A18F97}" type="slidenum">
              <a:rPr lang="en-US" altLang="en-US" sz="1200"/>
              <a:pPr/>
              <a:t>47</a:t>
            </a:fld>
            <a:endParaRPr lang="en-US" altLang="en-US" sz="1200"/>
          </a:p>
        </p:txBody>
      </p:sp>
      <p:sp>
        <p:nvSpPr>
          <p:cNvPr id="53250"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78303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3F25BE0-0319-184D-90A9-055AC911FF5D}" type="slidenum">
              <a:rPr lang="en-US" altLang="en-US" sz="1200"/>
              <a:pPr/>
              <a:t>48</a:t>
            </a:fld>
            <a:endParaRPr lang="en-US" altLang="en-US" sz="1200"/>
          </a:p>
        </p:txBody>
      </p:sp>
      <p:sp>
        <p:nvSpPr>
          <p:cNvPr id="5120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98582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BA45B8-AA9A-DC4A-A742-15A58EE7E94F}" type="slidenum">
              <a:rPr lang="en-US" altLang="en-US" sz="1200"/>
              <a:pPr/>
              <a:t>49</a:t>
            </a:fld>
            <a:endParaRPr lang="en-US" altLang="en-US" sz="1200"/>
          </a:p>
        </p:txBody>
      </p:sp>
      <p:sp>
        <p:nvSpPr>
          <p:cNvPr id="61442"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304560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BA45B8-AA9A-DC4A-A742-15A58EE7E94F}" type="slidenum">
              <a:rPr lang="en-US" altLang="en-US" sz="1200"/>
              <a:pPr/>
              <a:t>50</a:t>
            </a:fld>
            <a:endParaRPr lang="en-US" altLang="en-US" sz="1200"/>
          </a:p>
        </p:txBody>
      </p:sp>
      <p:sp>
        <p:nvSpPr>
          <p:cNvPr id="61442"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105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775CE87-266F-7840-87F4-CC5434614485}" type="slidenum">
              <a:rPr lang="en-US" altLang="en-US" sz="1200"/>
              <a:pPr/>
              <a:t>5</a:t>
            </a:fld>
            <a:endParaRPr lang="en-US" altLang="en-US" sz="1200"/>
          </a:p>
        </p:txBody>
      </p:sp>
      <p:sp>
        <p:nvSpPr>
          <p:cNvPr id="3584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181954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BA45B8-AA9A-DC4A-A742-15A58EE7E94F}" type="slidenum">
              <a:rPr lang="en-US" altLang="en-US" sz="1200"/>
              <a:pPr/>
              <a:t>51</a:t>
            </a:fld>
            <a:endParaRPr lang="en-US" altLang="en-US" sz="1200"/>
          </a:p>
        </p:txBody>
      </p:sp>
      <p:sp>
        <p:nvSpPr>
          <p:cNvPr id="61442"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33208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BA45B8-AA9A-DC4A-A742-15A58EE7E94F}" type="slidenum">
              <a:rPr lang="en-US" altLang="en-US" sz="1200"/>
              <a:pPr/>
              <a:t>52</a:t>
            </a:fld>
            <a:endParaRPr lang="en-US" altLang="en-US" sz="1200"/>
          </a:p>
        </p:txBody>
      </p:sp>
      <p:sp>
        <p:nvSpPr>
          <p:cNvPr id="61442"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42060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2D155D0A-B7EB-B44F-A5A9-BC36E8003F25}" type="slidenum">
              <a:rPr lang="en-US" altLang="en-US" sz="1200"/>
              <a:pPr/>
              <a:t>53</a:t>
            </a:fld>
            <a:endParaRPr lang="en-US" altLang="en-US" sz="1200"/>
          </a:p>
        </p:txBody>
      </p:sp>
      <p:sp>
        <p:nvSpPr>
          <p:cNvPr id="64514"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5546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BCFFC73-FD47-4D4C-96B7-A0A0C2ACAA72}" type="slidenum">
              <a:rPr lang="en-US" altLang="en-US" sz="1200"/>
              <a:pPr/>
              <a:t>54</a:t>
            </a:fld>
            <a:endParaRPr lang="en-US" altLang="en-US" sz="1200"/>
          </a:p>
        </p:txBody>
      </p:sp>
      <p:sp>
        <p:nvSpPr>
          <p:cNvPr id="51202"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49554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AAC5313D-D403-0B49-8020-4B5620B50D6E}" type="slidenum">
              <a:rPr lang="en-US" altLang="en-US" sz="1200"/>
              <a:pPr/>
              <a:t>55</a:t>
            </a:fld>
            <a:endParaRPr lang="en-US" altLang="en-US" sz="1200"/>
          </a:p>
        </p:txBody>
      </p:sp>
      <p:sp>
        <p:nvSpPr>
          <p:cNvPr id="51202"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4144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EFE86-BC42-8643-9EB8-44F95A3471DA}" type="slidenum">
              <a:rPr lang="en-US" altLang="en-US"/>
              <a:pPr/>
              <a:t>7</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843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EFE86-BC42-8643-9EB8-44F95A3471DA}" type="slidenum">
              <a:rPr lang="en-US" altLang="en-US"/>
              <a:pPr/>
              <a:t>8</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dirty="0"/>
              <a:t>Needs “area” squares, 1 for the inner sphere</a:t>
            </a:r>
            <a:r>
              <a:rPr lang="en-US" altLang="en-US" baseline="0" dirty="0"/>
              <a:t> that then spreads out to make four on the outer sphere.</a:t>
            </a:r>
            <a:endParaRPr lang="en-US" altLang="en-US" dirty="0"/>
          </a:p>
        </p:txBody>
      </p:sp>
    </p:spTree>
    <p:extLst>
      <p:ext uri="{BB962C8B-B14F-4D97-AF65-F5344CB8AC3E}">
        <p14:creationId xmlns:p14="http://schemas.microsoft.com/office/powerpoint/2010/main" val="18228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EFE86-BC42-8643-9EB8-44F95A3471DA}" type="slidenum">
              <a:rPr lang="en-US" altLang="en-US"/>
              <a:pPr/>
              <a:t>9</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dirty="0"/>
              <a:t>Needs “area” squares, 1 for the inner sphere</a:t>
            </a:r>
            <a:r>
              <a:rPr lang="en-US" altLang="en-US" baseline="0" dirty="0"/>
              <a:t> that then spreads out to make four on the outer sphere.</a:t>
            </a:r>
            <a:endParaRPr lang="en-US" altLang="en-US" dirty="0"/>
          </a:p>
        </p:txBody>
      </p:sp>
    </p:spTree>
    <p:extLst>
      <p:ext uri="{BB962C8B-B14F-4D97-AF65-F5344CB8AC3E}">
        <p14:creationId xmlns:p14="http://schemas.microsoft.com/office/powerpoint/2010/main" val="168199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EFE86-BC42-8643-9EB8-44F95A3471DA}" type="slidenum">
              <a:rPr lang="en-US" altLang="en-US"/>
              <a:pPr/>
              <a:t>10</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dirty="0"/>
              <a:t>Needs “area” squares, 1 for the inner sphere</a:t>
            </a:r>
            <a:r>
              <a:rPr lang="en-US" altLang="en-US" baseline="0" dirty="0"/>
              <a:t> that then spreads out to make four on the outer sphere.</a:t>
            </a:r>
            <a:endParaRPr lang="en-US" altLang="en-US" dirty="0"/>
          </a:p>
        </p:txBody>
      </p:sp>
    </p:spTree>
    <p:extLst>
      <p:ext uri="{BB962C8B-B14F-4D97-AF65-F5344CB8AC3E}">
        <p14:creationId xmlns:p14="http://schemas.microsoft.com/office/powerpoint/2010/main" val="269346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tLang="en-US"/>
          </a:p>
        </p:txBody>
      </p:sp>
      <p:sp>
        <p:nvSpPr>
          <p:cNvPr id="4106" name="Rectangle 10"/>
          <p:cNvSpPr>
            <a:spLocks noGrp="1" noChangeArrowheads="1"/>
          </p:cNvSpPr>
          <p:nvPr>
            <p:ph type="ctrTitle"/>
          </p:nvPr>
        </p:nvSpPr>
        <p:spPr>
          <a:xfrm>
            <a:off x="990600" y="1828800"/>
            <a:ext cx="7772400" cy="1143000"/>
          </a:xfrm>
        </p:spPr>
        <p:txBody>
          <a:bodyPr/>
          <a:lstStyle>
            <a:lvl1pPr>
              <a:defRPr/>
            </a:lvl1pPr>
          </a:lstStyle>
          <a:p>
            <a:pPr lvl="0"/>
            <a:r>
              <a:rPr lang="en-US" altLang="en-US" noProof="0"/>
              <a:t>Click to edit Master title style</a:t>
            </a:r>
          </a:p>
        </p:txBody>
      </p:sp>
      <p:sp>
        <p:nvSpPr>
          <p:cNvPr id="4107" name="Rectangle 11"/>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pPr lvl="0"/>
            <a:r>
              <a:rPr lang="en-US" alt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3FE053BF-091D-E942-9625-A0FEF214DC2E}" type="slidenum">
              <a:rPr lang="en-US" altLang="en-US"/>
              <a:pPr>
                <a:defRPr/>
              </a:pPr>
              <a:t>‹#›</a:t>
            </a:fld>
            <a:endParaRPr lang="en-US" altLang="en-US"/>
          </a:p>
        </p:txBody>
      </p:sp>
    </p:spTree>
    <p:extLst>
      <p:ext uri="{BB962C8B-B14F-4D97-AF65-F5344CB8AC3E}">
        <p14:creationId xmlns:p14="http://schemas.microsoft.com/office/powerpoint/2010/main" val="193747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3B43C160-D846-C345-917D-AD31D2367645}" type="slidenum">
              <a:rPr lang="en-US" altLang="en-US"/>
              <a:pPr>
                <a:defRPr/>
              </a:pPr>
              <a:t>‹#›</a:t>
            </a:fld>
            <a:endParaRPr lang="en-US" altLang="en-US"/>
          </a:p>
        </p:txBody>
      </p:sp>
    </p:spTree>
    <p:extLst>
      <p:ext uri="{BB962C8B-B14F-4D97-AF65-F5344CB8AC3E}">
        <p14:creationId xmlns:p14="http://schemas.microsoft.com/office/powerpoint/2010/main" val="13549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7259BB85-3C84-AA4B-A4CF-9FE957069D09}" type="slidenum">
              <a:rPr lang="en-US" altLang="en-US"/>
              <a:pPr>
                <a:defRPr/>
              </a:pPr>
              <a:t>‹#›</a:t>
            </a:fld>
            <a:endParaRPr lang="en-US" altLang="en-US"/>
          </a:p>
        </p:txBody>
      </p:sp>
    </p:spTree>
    <p:extLst>
      <p:ext uri="{BB962C8B-B14F-4D97-AF65-F5344CB8AC3E}">
        <p14:creationId xmlns:p14="http://schemas.microsoft.com/office/powerpoint/2010/main" val="511702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AA751599-78D1-424D-9F53-A29BDABF31E8}" type="slidenum">
              <a:rPr lang="en-US" altLang="en-US"/>
              <a:pPr>
                <a:defRPr/>
              </a:pPr>
              <a:t>‹#›</a:t>
            </a:fld>
            <a:endParaRPr lang="en-US" altLang="en-US"/>
          </a:p>
        </p:txBody>
      </p:sp>
    </p:spTree>
    <p:extLst>
      <p:ext uri="{BB962C8B-B14F-4D97-AF65-F5344CB8AC3E}">
        <p14:creationId xmlns:p14="http://schemas.microsoft.com/office/powerpoint/2010/main" val="208442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74ABE28-2554-A544-95B8-EA2EEF8B1998}" type="slidenum">
              <a:rPr lang="en-US" altLang="en-US"/>
              <a:pPr>
                <a:defRPr/>
              </a:pPr>
              <a:t>‹#›</a:t>
            </a:fld>
            <a:endParaRPr lang="en-US" altLang="en-US"/>
          </a:p>
        </p:txBody>
      </p:sp>
    </p:spTree>
    <p:extLst>
      <p:ext uri="{BB962C8B-B14F-4D97-AF65-F5344CB8AC3E}">
        <p14:creationId xmlns:p14="http://schemas.microsoft.com/office/powerpoint/2010/main" val="18480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1B67ED94-4A67-C249-B617-B09ACD0126B6}" type="slidenum">
              <a:rPr lang="en-US" altLang="en-US"/>
              <a:pPr>
                <a:defRPr/>
              </a:pPr>
              <a:t>‹#›</a:t>
            </a:fld>
            <a:endParaRPr lang="en-US" altLang="en-US"/>
          </a:p>
        </p:txBody>
      </p:sp>
    </p:spTree>
    <p:extLst>
      <p:ext uri="{BB962C8B-B14F-4D97-AF65-F5344CB8AC3E}">
        <p14:creationId xmlns:p14="http://schemas.microsoft.com/office/powerpoint/2010/main" val="41277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D07744A-B2E2-634C-965F-021234036659}" type="slidenum">
              <a:rPr lang="en-US" altLang="en-US"/>
              <a:pPr>
                <a:defRPr/>
              </a:pPr>
              <a:t>‹#›</a:t>
            </a:fld>
            <a:endParaRPr lang="en-US" altLang="en-US"/>
          </a:p>
        </p:txBody>
      </p:sp>
    </p:spTree>
    <p:extLst>
      <p:ext uri="{BB962C8B-B14F-4D97-AF65-F5344CB8AC3E}">
        <p14:creationId xmlns:p14="http://schemas.microsoft.com/office/powerpoint/2010/main" val="142426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079B17C5-31D5-AB4E-8BDD-F116318F1764}" type="slidenum">
              <a:rPr lang="en-US" altLang="en-US"/>
              <a:pPr>
                <a:defRPr/>
              </a:pPr>
              <a:t>‹#›</a:t>
            </a:fld>
            <a:endParaRPr lang="en-US" altLang="en-US"/>
          </a:p>
        </p:txBody>
      </p:sp>
    </p:spTree>
    <p:extLst>
      <p:ext uri="{BB962C8B-B14F-4D97-AF65-F5344CB8AC3E}">
        <p14:creationId xmlns:p14="http://schemas.microsoft.com/office/powerpoint/2010/main" val="191175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BB961649-7846-3540-BE8A-1F471A26EDBE}" type="slidenum">
              <a:rPr lang="en-US" altLang="en-US"/>
              <a:pPr>
                <a:defRPr/>
              </a:pPr>
              <a:t>‹#›</a:t>
            </a:fld>
            <a:endParaRPr lang="en-US" altLang="en-US"/>
          </a:p>
        </p:txBody>
      </p:sp>
    </p:spTree>
    <p:extLst>
      <p:ext uri="{BB962C8B-B14F-4D97-AF65-F5344CB8AC3E}">
        <p14:creationId xmlns:p14="http://schemas.microsoft.com/office/powerpoint/2010/main" val="74924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DE7D88F0-916E-A34C-ABD7-E71D247DF009}" type="slidenum">
              <a:rPr lang="en-US" altLang="en-US"/>
              <a:pPr>
                <a:defRPr/>
              </a:pPr>
              <a:t>‹#›</a:t>
            </a:fld>
            <a:endParaRPr lang="en-US" altLang="en-US"/>
          </a:p>
        </p:txBody>
      </p:sp>
    </p:spTree>
    <p:extLst>
      <p:ext uri="{BB962C8B-B14F-4D97-AF65-F5344CB8AC3E}">
        <p14:creationId xmlns:p14="http://schemas.microsoft.com/office/powerpoint/2010/main" val="13780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D8B1D667-CDED-2446-AD06-F2402471E869}" type="slidenum">
              <a:rPr lang="en-US" altLang="en-US"/>
              <a:pPr>
                <a:defRPr/>
              </a:pPr>
              <a:t>‹#›</a:t>
            </a:fld>
            <a:endParaRPr lang="en-US" altLang="en-US"/>
          </a:p>
        </p:txBody>
      </p:sp>
    </p:spTree>
    <p:extLst>
      <p:ext uri="{BB962C8B-B14F-4D97-AF65-F5344CB8AC3E}">
        <p14:creationId xmlns:p14="http://schemas.microsoft.com/office/powerpoint/2010/main" val="4299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325BB6AB-2720-264E-A939-FFFEF78530E2}" type="slidenum">
              <a:rPr lang="en-US" altLang="en-US"/>
              <a:pPr>
                <a:defRPr/>
              </a:pPr>
              <a:t>‹#›</a:t>
            </a:fld>
            <a:endParaRPr lang="en-US" altLang="en-US"/>
          </a:p>
        </p:txBody>
      </p:sp>
    </p:spTree>
    <p:extLst>
      <p:ext uri="{BB962C8B-B14F-4D97-AF65-F5344CB8AC3E}">
        <p14:creationId xmlns:p14="http://schemas.microsoft.com/office/powerpoint/2010/main" val="98290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7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7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7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7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7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en-US"/>
          </a:p>
        </p:txBody>
      </p:sp>
      <p:sp>
        <p:nvSpPr>
          <p:cNvPr id="3080"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tLang="en-US"/>
          </a:p>
        </p:txBody>
      </p:sp>
      <p:sp>
        <p:nvSpPr>
          <p:cNvPr id="308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en-US"/>
          </a:p>
        </p:txBody>
      </p:sp>
      <p:sp>
        <p:nvSpPr>
          <p:cNvPr id="308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C0091FC-6054-CF43-8F66-3D4CD79DA8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lowscript.org/#/user/pgswack/folder/My_Programs/program/Wave_on_a_strin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00Physics2Files/ph14e/Standing%20longitudinal%20waves.webarchiv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nlinetonegenerator.com/hearingtes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microsoft.com/office/2007/relationships/media" Target="../media/media3.mp3"/><Relationship Id="rId7"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5" Type="http://schemas.microsoft.com/office/2007/relationships/media" Target="../media/media4.mp3"/><Relationship Id="rId4" Type="http://schemas.openxmlformats.org/officeDocument/2006/relationships/audio" Target="../media/media3.mp3"/><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astro.ubc.ca/~scharein/a311/Sim/doppler/Doppler.html" TargetMode="External"/><Relationship Id="rId3" Type="http://schemas.openxmlformats.org/officeDocument/2006/relationships/slideLayout" Target="../slideLayouts/slideLayout2.xml"/><Relationship Id="rId7" Type="http://schemas.openxmlformats.org/officeDocument/2006/relationships/hyperlink" Target="http://www.lon-capa.org/~mmp/applist/doppler/d.htm" TargetMode="Externa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file:///localhost/Users/Gregg/Documents/1.Harper/03PHY121/Ch12Sound/Doppler%20effect.webarchive" TargetMode="External"/><Relationship Id="rId5" Type="http://schemas.openxmlformats.org/officeDocument/2006/relationships/hyperlink" Target="file:///localhost/Users/Gregg/Documents/1.Harper/03PHY121/Ch12Sound/Applet:%20Doppler%20Effect.webarchive" TargetMode="External"/><Relationship Id="rId4" Type="http://schemas.openxmlformats.org/officeDocument/2006/relationships/notesSlide" Target="../notesSlides/notesSlide42.xml"/><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hyperlink" Target="http://www.lon-capa.org/~mmp/applist/doppler/d.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5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4.xml.rels><?xml version="1.0" encoding="UTF-8" standalone="yes"?>
<Relationships xmlns="http://schemas.openxmlformats.org/package/2006/relationships"><Relationship Id="rId3" Type="http://schemas.openxmlformats.org/officeDocument/2006/relationships/hyperlink" Target="http://www.phys.uconn.edu/~gibson/Notes/Section6_3/Sec6_3.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a:t>Speed of sound</a:t>
            </a:r>
          </a:p>
        </p:txBody>
      </p:sp>
      <p:sp>
        <p:nvSpPr>
          <p:cNvPr id="6147" name="Rectangle 3"/>
          <p:cNvSpPr>
            <a:spLocks noGrp="1" noChangeArrowheads="1"/>
          </p:cNvSpPr>
          <p:nvPr>
            <p:ph type="body" idx="1"/>
          </p:nvPr>
        </p:nvSpPr>
        <p:spPr/>
        <p:txBody>
          <a:bodyPr/>
          <a:lstStyle/>
          <a:p>
            <a:pPr eaLnBrk="1" hangingPunct="1">
              <a:lnSpc>
                <a:spcPct val="90000"/>
              </a:lnSpc>
              <a:defRPr/>
            </a:pPr>
            <a:r>
              <a:rPr lang="en-US" altLang="en-US" dirty="0"/>
              <a:t>In air: ~340 m/s</a:t>
            </a:r>
          </a:p>
          <a:p>
            <a:pPr lvl="1" eaLnBrk="1" hangingPunct="1">
              <a:lnSpc>
                <a:spcPct val="90000"/>
              </a:lnSpc>
              <a:defRPr/>
            </a:pPr>
            <a:r>
              <a:rPr lang="en-US" altLang="en-US" i="1" dirty="0"/>
              <a:t>v</a:t>
            </a:r>
            <a:r>
              <a:rPr lang="en-US" altLang="en-US" dirty="0"/>
              <a:t> = 331 + 0.60 x </a:t>
            </a:r>
            <a:r>
              <a:rPr lang="en-US" altLang="en-US" i="1" dirty="0"/>
              <a:t>T</a:t>
            </a:r>
            <a:r>
              <a:rPr lang="en-US" altLang="en-US" dirty="0"/>
              <a:t> </a:t>
            </a:r>
            <a:endParaRPr lang="en-US" altLang="en-US" i="1" dirty="0"/>
          </a:p>
          <a:p>
            <a:pPr lvl="1" eaLnBrk="1" hangingPunct="1">
              <a:lnSpc>
                <a:spcPct val="90000"/>
              </a:lnSpc>
              <a:defRPr/>
            </a:pPr>
            <a:r>
              <a:rPr lang="en-US" altLang="en-US" dirty="0"/>
              <a:t>~1100 </a:t>
            </a:r>
            <a:r>
              <a:rPr lang="en-US" altLang="en-US" dirty="0" err="1"/>
              <a:t>ft</a:t>
            </a:r>
            <a:r>
              <a:rPr lang="en-US" altLang="en-US" dirty="0"/>
              <a:t>/s</a:t>
            </a:r>
          </a:p>
          <a:p>
            <a:pPr lvl="1" eaLnBrk="1" hangingPunct="1">
              <a:lnSpc>
                <a:spcPct val="90000"/>
              </a:lnSpc>
              <a:defRPr/>
            </a:pPr>
            <a:r>
              <a:rPr lang="en-US" altLang="en-US" dirty="0"/>
              <a:t>About 1 mile in 5 seconds (for figuring out the distance to a lightning strike)</a:t>
            </a:r>
          </a:p>
          <a:p>
            <a:pPr lvl="1" eaLnBrk="1" hangingPunct="1">
              <a:lnSpc>
                <a:spcPct val="90000"/>
              </a:lnSpc>
              <a:defRPr/>
            </a:pPr>
            <a:r>
              <a:rPr lang="en-US" altLang="en-US" i="1" dirty="0"/>
              <a:t> </a:t>
            </a:r>
            <a:endParaRPr lang="en-US" altLang="en-US" dirty="0"/>
          </a:p>
          <a:p>
            <a:pPr lvl="1" eaLnBrk="1" hangingPunct="1">
              <a:lnSpc>
                <a:spcPct val="90000"/>
              </a:lnSpc>
              <a:defRPr/>
            </a:pPr>
            <a:endParaRPr lang="en-US" altLang="en-US" dirty="0"/>
          </a:p>
          <a:p>
            <a:pPr eaLnBrk="1" hangingPunct="1">
              <a:lnSpc>
                <a:spcPct val="90000"/>
              </a:lnSpc>
              <a:defRPr/>
            </a:pPr>
            <a:r>
              <a:rPr lang="en-US" altLang="en-US" dirty="0"/>
              <a:t>In solids: much faster</a:t>
            </a:r>
          </a:p>
          <a:p>
            <a:pPr lvl="1" eaLnBrk="1" hangingPunct="1">
              <a:lnSpc>
                <a:spcPct val="90000"/>
              </a:lnSpc>
              <a:defRPr/>
            </a:pPr>
            <a:r>
              <a:rPr lang="en-US" altLang="en-US" dirty="0"/>
              <a:t>(see Table 12.1)</a:t>
            </a:r>
          </a:p>
          <a:p>
            <a:pPr lvl="1" eaLnBrk="1" hangingPunct="1">
              <a:lnSpc>
                <a:spcPct val="90000"/>
              </a:lnSpc>
              <a:defRPr/>
            </a:pPr>
            <a:endParaRPr lang="en-US" altLang="en-US" dirty="0"/>
          </a:p>
        </p:txBody>
      </p:sp>
      <p:pic>
        <p:nvPicPr>
          <p:cNvPr id="21507"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7200"/>
            <a:ext cx="1549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Intensity of wave</a:t>
            </a:r>
          </a:p>
        </p:txBody>
      </p:sp>
      <p:pic>
        <p:nvPicPr>
          <p:cNvPr id="6" name="Picture 5">
            <a:extLst>
              <a:ext uri="{FF2B5EF4-FFF2-40B4-BE49-F238E27FC236}">
                <a16:creationId xmlns:a16="http://schemas.microsoft.com/office/drawing/2014/main" id="{2EA70392-2524-3042-89F7-57D73005A406}"/>
              </a:ext>
            </a:extLst>
          </p:cNvPr>
          <p:cNvPicPr>
            <a:picLocks noChangeAspect="1"/>
          </p:cNvPicPr>
          <p:nvPr/>
        </p:nvPicPr>
        <p:blipFill>
          <a:blip r:embed="rId3"/>
          <a:stretch>
            <a:fillRect/>
          </a:stretch>
        </p:blipFill>
        <p:spPr>
          <a:xfrm>
            <a:off x="2374900" y="2209800"/>
            <a:ext cx="4394200" cy="4343400"/>
          </a:xfrm>
          <a:prstGeom prst="rect">
            <a:avLst/>
          </a:prstGeom>
        </p:spPr>
      </p:pic>
    </p:spTree>
    <p:extLst>
      <p:ext uri="{BB962C8B-B14F-4D97-AF65-F5344CB8AC3E}">
        <p14:creationId xmlns:p14="http://schemas.microsoft.com/office/powerpoint/2010/main" val="156120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dirty="0"/>
              <a:t>Amplitude and Intensity</a:t>
            </a:r>
          </a:p>
        </p:txBody>
      </p:sp>
      <p:sp>
        <p:nvSpPr>
          <p:cNvPr id="1027" name="Rectangle 3"/>
          <p:cNvSpPr>
            <a:spLocks noGrp="1" noChangeArrowheads="1"/>
          </p:cNvSpPr>
          <p:nvPr>
            <p:ph type="body" idx="1"/>
          </p:nvPr>
        </p:nvSpPr>
        <p:spPr>
          <a:xfrm>
            <a:off x="1182688" y="2017712"/>
            <a:ext cx="7772400" cy="4535487"/>
          </a:xfrm>
        </p:spPr>
        <p:txBody>
          <a:bodyPr/>
          <a:lstStyle/>
          <a:p>
            <a:pPr eaLnBrk="1" hangingPunct="1">
              <a:defRPr/>
            </a:pPr>
            <a:r>
              <a:rPr lang="en-US" altLang="en-US" sz="2800" dirty="0"/>
              <a:t>Loudness (our perception) increases roughly with the </a:t>
            </a:r>
            <a:r>
              <a:rPr lang="en-US" altLang="en-US" sz="2800" i="1" dirty="0"/>
              <a:t>logarithm</a:t>
            </a:r>
            <a:r>
              <a:rPr lang="en-US" altLang="en-US" sz="2800" dirty="0"/>
              <a:t> of the actual </a:t>
            </a:r>
            <a:r>
              <a:rPr lang="en-US" altLang="en-US" sz="2800" b="1" dirty="0"/>
              <a:t>amplitude </a:t>
            </a:r>
            <a:r>
              <a:rPr lang="en-US" altLang="en-US" sz="2800" dirty="0"/>
              <a:t>of sound waves, which is the maximum distance a molecule moves from its undisturbed location.</a:t>
            </a:r>
          </a:p>
          <a:p>
            <a:pPr eaLnBrk="1" hangingPunct="1">
              <a:defRPr/>
            </a:pPr>
            <a:r>
              <a:rPr lang="en-US" altLang="en-US" sz="2800" dirty="0"/>
              <a:t>Therefore, we hear an increase of 10 times in the intensity as about the same across the audible spectrum no matter whether it’s a soft sound increasing 10 times or a very loud sound increasing by a factor of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Sound level is a measure of how loud something sounds to us.</a:t>
            </a:r>
          </a:p>
          <a:p>
            <a:pPr eaLnBrk="1" hangingPunct="1">
              <a:defRPr/>
            </a:pPr>
            <a:r>
              <a:rPr lang="en-US" altLang="en-US" dirty="0"/>
              <a:t>Unit of sound level: decibels</a:t>
            </a:r>
          </a:p>
          <a:p>
            <a:pPr eaLnBrk="1" hangingPunct="1">
              <a:defRPr/>
            </a:pPr>
            <a:endParaRPr lang="en-US" altLang="en-US" dirty="0"/>
          </a:p>
        </p:txBody>
      </p:sp>
      <p:pic>
        <p:nvPicPr>
          <p:cNvPr id="33795"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3924300"/>
            <a:ext cx="3898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latex-imag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0" y="5384800"/>
            <a:ext cx="3556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Calculating sound level:</a:t>
            </a:r>
          </a:p>
          <a:p>
            <a:pPr eaLnBrk="1" hangingPunct="1">
              <a:defRPr/>
            </a:pPr>
            <a:endParaRPr lang="en-US" altLang="en-US" dirty="0"/>
          </a:p>
          <a:p>
            <a:pPr eaLnBrk="1" hangingPunct="1">
              <a:defRPr/>
            </a:pPr>
            <a:endParaRPr lang="en-US" altLang="en-US" dirty="0"/>
          </a:p>
          <a:p>
            <a:pPr eaLnBrk="1" hangingPunct="1">
              <a:defRPr/>
            </a:pPr>
            <a:endParaRPr lang="en-US" altLang="en-US" dirty="0"/>
          </a:p>
          <a:p>
            <a:pPr lvl="1" eaLnBrk="1" hangingPunct="1">
              <a:defRPr/>
            </a:pPr>
            <a:r>
              <a:rPr lang="en-US" altLang="en-US" dirty="0"/>
              <a:t>in a quiet restaurant</a:t>
            </a:r>
          </a:p>
        </p:txBody>
      </p:sp>
      <p:pic>
        <p:nvPicPr>
          <p:cNvPr id="33795"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876550"/>
            <a:ext cx="3898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965450" y="5080000"/>
            <a:ext cx="3213100" cy="939800"/>
          </a:xfrm>
          <a:prstGeom prst="rect">
            <a:avLst/>
          </a:prstGeom>
        </p:spPr>
      </p:pic>
    </p:spTree>
    <p:extLst>
      <p:ext uri="{BB962C8B-B14F-4D97-AF65-F5344CB8AC3E}">
        <p14:creationId xmlns:p14="http://schemas.microsoft.com/office/powerpoint/2010/main" val="94833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Calculating sound level:</a:t>
            </a:r>
          </a:p>
          <a:p>
            <a:pPr eaLnBrk="1" hangingPunct="1">
              <a:defRPr/>
            </a:pPr>
            <a:endParaRPr lang="en-US" altLang="en-US" dirty="0"/>
          </a:p>
          <a:p>
            <a:pPr eaLnBrk="1" hangingPunct="1">
              <a:defRPr/>
            </a:pPr>
            <a:endParaRPr lang="en-US" altLang="en-US" dirty="0"/>
          </a:p>
          <a:p>
            <a:pPr eaLnBrk="1" hangingPunct="1">
              <a:defRPr/>
            </a:pPr>
            <a:endParaRPr lang="en-US" altLang="en-US" dirty="0"/>
          </a:p>
          <a:p>
            <a:pPr lvl="1" eaLnBrk="1" hangingPunct="1">
              <a:defRPr/>
            </a:pPr>
            <a:r>
              <a:rPr lang="en-US" altLang="en-US" dirty="0"/>
              <a:t>based on what we hear at 1000 Hz</a:t>
            </a:r>
          </a:p>
        </p:txBody>
      </p:sp>
      <p:pic>
        <p:nvPicPr>
          <p:cNvPr id="33795" name="Picture 4" descr="latex-imag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2876550"/>
            <a:ext cx="3898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000Hz.mp3">
            <a:hlinkClick r:id="" action="ppaction://media"/>
            <a:extLst>
              <a:ext uri="{FF2B5EF4-FFF2-40B4-BE49-F238E27FC236}">
                <a16:creationId xmlns:a16="http://schemas.microsoft.com/office/drawing/2014/main" id="{20CCDE39-6E8E-6345-96EB-60EEC8252A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38600" y="5305425"/>
            <a:ext cx="812800" cy="812800"/>
          </a:xfrm>
          <a:prstGeom prst="rect">
            <a:avLst/>
          </a:prstGeom>
        </p:spPr>
      </p:pic>
    </p:spTree>
    <p:extLst>
      <p:ext uri="{BB962C8B-B14F-4D97-AF65-F5344CB8AC3E}">
        <p14:creationId xmlns:p14="http://schemas.microsoft.com/office/powerpoint/2010/main" val="2668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dirty="0"/>
              <a:t>Amplitude and Intensity</a:t>
            </a:r>
          </a:p>
        </p:txBody>
      </p:sp>
      <p:sp>
        <p:nvSpPr>
          <p:cNvPr id="1027" name="Rectangle 3"/>
          <p:cNvSpPr>
            <a:spLocks noGrp="1" noChangeArrowheads="1"/>
          </p:cNvSpPr>
          <p:nvPr>
            <p:ph type="body" idx="1"/>
          </p:nvPr>
        </p:nvSpPr>
        <p:spPr>
          <a:xfrm>
            <a:off x="1182688" y="2017712"/>
            <a:ext cx="7772400" cy="4535487"/>
          </a:xfrm>
        </p:spPr>
        <p:txBody>
          <a:bodyPr/>
          <a:lstStyle/>
          <a:p>
            <a:pPr eaLnBrk="1" hangingPunct="1">
              <a:defRPr/>
            </a:pPr>
            <a:r>
              <a:rPr lang="en-US" altLang="en-US" sz="4000" dirty="0"/>
              <a:t>If one source of sound creates an intensity </a:t>
            </a:r>
            <a:r>
              <a:rPr lang="en-US" altLang="en-US" sz="4000" i="1" dirty="0"/>
              <a:t>I</a:t>
            </a:r>
            <a:r>
              <a:rPr lang="en-US" altLang="en-US" sz="4000" baseline="-25000" dirty="0"/>
              <a:t>0</a:t>
            </a:r>
            <a:r>
              <a:rPr lang="en-US" altLang="en-US" sz="4000" dirty="0"/>
              <a:t>, then two identical sources create intensity 2</a:t>
            </a:r>
            <a:r>
              <a:rPr lang="en-US" altLang="en-US" sz="4000" i="1" dirty="0"/>
              <a:t> I</a:t>
            </a:r>
            <a:r>
              <a:rPr lang="en-US" altLang="en-US" sz="4000" baseline="-25000" dirty="0"/>
              <a:t>0</a:t>
            </a:r>
            <a:r>
              <a:rPr lang="en-US" altLang="en-US" sz="4000" dirty="0"/>
              <a:t>.</a:t>
            </a:r>
          </a:p>
          <a:p>
            <a:pPr eaLnBrk="1" hangingPunct="1">
              <a:defRPr/>
            </a:pPr>
            <a:r>
              <a:rPr lang="en-US" altLang="en-US" sz="4000" i="1" dirty="0"/>
              <a:t>I</a:t>
            </a:r>
            <a:r>
              <a:rPr lang="en-US" altLang="en-US" sz="4000" dirty="0"/>
              <a:t> is proportional to the number of identical sources.</a:t>
            </a:r>
            <a:endParaRPr lang="en-US" altLang="en-US" sz="4000" i="1" dirty="0"/>
          </a:p>
        </p:txBody>
      </p:sp>
    </p:spTree>
    <p:extLst>
      <p:ext uri="{BB962C8B-B14F-4D97-AF65-F5344CB8AC3E}">
        <p14:creationId xmlns:p14="http://schemas.microsoft.com/office/powerpoint/2010/main" val="210606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marL="0" indent="0" eaLnBrk="1" hangingPunct="1">
              <a:buNone/>
              <a:defRPr/>
            </a:pPr>
            <a:r>
              <a:rPr lang="en-US" altLang="en-US" dirty="0"/>
              <a:t>All dB values for sounds are the result of ratios of observed sound intensity to the standard (threshold of hearing) intensity.</a:t>
            </a:r>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17732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a:xfrm>
            <a:off x="1182688" y="2017712"/>
            <a:ext cx="7772400" cy="4459287"/>
          </a:xfrm>
        </p:spPr>
        <p:txBody>
          <a:bodyPr/>
          <a:lstStyle/>
          <a:p>
            <a:pPr marL="0" indent="0" eaLnBrk="1" hangingPunct="1">
              <a:buNone/>
              <a:defRPr/>
            </a:pPr>
            <a:r>
              <a:rPr lang="en-US" altLang="en-US" dirty="0"/>
              <a:t>An increase in sound level of 10 dB is a factor of 10 increase in intensity.</a:t>
            </a:r>
          </a:p>
          <a:p>
            <a:pPr marL="0" indent="0" eaLnBrk="1" hangingPunct="1">
              <a:buNone/>
              <a:defRPr/>
            </a:pPr>
            <a:endParaRPr lang="en-US" altLang="en-US" dirty="0"/>
          </a:p>
          <a:p>
            <a:pPr marL="0" indent="0" eaLnBrk="1" hangingPunct="1">
              <a:buNone/>
              <a:defRPr/>
            </a:pPr>
            <a:r>
              <a:rPr lang="en-US" altLang="en-US" dirty="0"/>
              <a:t>Therefore, a sound that is 30 dB louder than another is 3 factors of 10 more intense than the other (10x10x10 = 1000)!</a:t>
            </a:r>
          </a:p>
          <a:p>
            <a:pPr marL="0" indent="0" eaLnBrk="1" hangingPunct="1">
              <a:buNone/>
              <a:defRPr/>
            </a:pPr>
            <a:endParaRPr lang="en-US" altLang="en-US" dirty="0"/>
          </a:p>
          <a:p>
            <a:pPr marL="0" indent="0" eaLnBrk="1" hangingPunct="1">
              <a:buNone/>
              <a:defRPr/>
            </a:pPr>
            <a:r>
              <a:rPr lang="en-US" altLang="en-US" dirty="0"/>
              <a:t>70 dB is 1000 times the intensity of 40 </a:t>
            </a:r>
            <a:r>
              <a:rPr lang="en-US" altLang="en-US" dirty="0" err="1"/>
              <a:t>dB.</a:t>
            </a:r>
            <a:endParaRPr lang="en-US" altLang="en-US" dirty="0"/>
          </a:p>
        </p:txBody>
      </p:sp>
    </p:spTree>
    <p:extLst>
      <p:ext uri="{BB962C8B-B14F-4D97-AF65-F5344CB8AC3E}">
        <p14:creationId xmlns:p14="http://schemas.microsoft.com/office/powerpoint/2010/main" val="52779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Calculating sound level:</a:t>
            </a:r>
          </a:p>
          <a:p>
            <a:pPr eaLnBrk="1" hangingPunct="1">
              <a:defRPr/>
            </a:pPr>
            <a:endParaRPr lang="en-US" altLang="en-US" dirty="0"/>
          </a:p>
          <a:p>
            <a:pPr eaLnBrk="1" hangingPunct="1">
              <a:defRPr/>
            </a:pPr>
            <a:endParaRPr lang="en-US" altLang="en-US" dirty="0"/>
          </a:p>
          <a:p>
            <a:pPr eaLnBrk="1" hangingPunct="1">
              <a:defRPr/>
            </a:pPr>
            <a:endParaRPr lang="en-US" altLang="en-US" dirty="0"/>
          </a:p>
          <a:p>
            <a:pPr lvl="1" eaLnBrk="1" hangingPunct="1">
              <a:defRPr/>
            </a:pPr>
            <a:r>
              <a:rPr lang="en-US" altLang="en-US" dirty="0"/>
              <a:t>for the user of a vacuum cleaner</a:t>
            </a:r>
          </a:p>
        </p:txBody>
      </p:sp>
      <p:pic>
        <p:nvPicPr>
          <p:cNvPr id="33795"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2876550"/>
            <a:ext cx="3898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965450" y="5080000"/>
            <a:ext cx="3213100" cy="939800"/>
          </a:xfrm>
          <a:prstGeom prst="rect">
            <a:avLst/>
          </a:prstGeom>
        </p:spPr>
      </p:pic>
    </p:spTree>
    <p:extLst>
      <p:ext uri="{BB962C8B-B14F-4D97-AF65-F5344CB8AC3E}">
        <p14:creationId xmlns:p14="http://schemas.microsoft.com/office/powerpoint/2010/main" val="37202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a:t>How much does dB level increase if intensity goes up by a factor of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ln/>
        </p:spPr>
        <p:txBody>
          <a:bodyPr/>
          <a:lstStyle/>
          <a:p>
            <a:r>
              <a:rPr lang="en-US" altLang="en-US"/>
              <a:t>Longitudinal wave</a:t>
            </a:r>
          </a:p>
        </p:txBody>
      </p:sp>
      <p:pic>
        <p:nvPicPr>
          <p:cNvPr id="82947" name="Picture 3" descr="loudspeaker-wav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2800"/>
            <a:ext cx="4572000" cy="21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2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How much does dB level increase if intensity goes up by a factor of 10?</a:t>
            </a:r>
          </a:p>
          <a:p>
            <a:pPr lvl="1" eaLnBrk="1" hangingPunct="1">
              <a:defRPr/>
            </a:pPr>
            <a:r>
              <a:rPr lang="en-US" altLang="en-US" dirty="0"/>
              <a:t>If the intensity increases by a factor of 10, then the sound level in dB increases by 10.</a:t>
            </a:r>
          </a:p>
        </p:txBody>
      </p:sp>
      <p:pic>
        <p:nvPicPr>
          <p:cNvPr id="48131" name="Picture 4"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550" y="4686300"/>
            <a:ext cx="3898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a:t>Amplitude and Intensity</a:t>
            </a:r>
          </a:p>
        </p:txBody>
      </p:sp>
      <p:sp>
        <p:nvSpPr>
          <p:cNvPr id="17411" name="Rectangle 3"/>
          <p:cNvSpPr>
            <a:spLocks noGrp="1" noChangeArrowheads="1"/>
          </p:cNvSpPr>
          <p:nvPr>
            <p:ph type="body" idx="1"/>
          </p:nvPr>
        </p:nvSpPr>
        <p:spPr>
          <a:xfrm>
            <a:off x="1150938" y="2017713"/>
            <a:ext cx="7804150" cy="4114800"/>
          </a:xfrm>
        </p:spPr>
        <p:txBody>
          <a:bodyPr/>
          <a:lstStyle/>
          <a:p>
            <a:pPr eaLnBrk="1" hangingPunct="1">
              <a:defRPr/>
            </a:pPr>
            <a:r>
              <a:rPr lang="en-US" altLang="en-US" dirty="0"/>
              <a:t>How much does dB level increase if intensity goes up by a factor of 10?</a:t>
            </a:r>
          </a:p>
          <a:p>
            <a:pPr lvl="1" eaLnBrk="1" hangingPunct="1">
              <a:defRPr/>
            </a:pPr>
            <a:r>
              <a:rPr lang="en-US" altLang="en-US" dirty="0"/>
              <a:t>The intensity increases by a factor of 10, so the sound level in dB increases by 10 </a:t>
            </a:r>
            <a:r>
              <a:rPr lang="en-US" altLang="en-US" dirty="0" err="1"/>
              <a:t>dB.</a:t>
            </a:r>
            <a:endParaRPr lang="en-US" altLang="en-US" dirty="0"/>
          </a:p>
          <a:p>
            <a:pPr lvl="1" eaLnBrk="1" hangingPunct="1">
              <a:defRPr/>
            </a:pPr>
            <a:r>
              <a:rPr lang="en-US" altLang="en-US" dirty="0"/>
              <a:t>Therefore an 80 dB sound is 10 times more intense than a 70 dB sound.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How much does dB level increase if intensity goes up by a factor of 100?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Sound 1 has a loudness (aka sound level) of 50 </a:t>
            </a:r>
            <a:r>
              <a:rPr lang="en-US" altLang="en-US" dirty="0" err="1"/>
              <a:t>dB.</a:t>
            </a:r>
            <a:r>
              <a:rPr lang="en-US" altLang="en-US" dirty="0"/>
              <a:t> Sound 2 has 100 times the intensity of Sound 1. How loud is Sound 2?</a:t>
            </a:r>
          </a:p>
          <a:p>
            <a:pPr lvl="1" eaLnBrk="1" hangingPunct="1">
              <a:defRPr/>
            </a:pPr>
            <a:r>
              <a:rPr lang="en-US" altLang="en-US" dirty="0"/>
              <a:t>70 dB</a:t>
            </a:r>
          </a:p>
        </p:txBody>
      </p:sp>
    </p:spTree>
    <p:extLst>
      <p:ext uri="{BB962C8B-B14F-4D97-AF65-F5344CB8AC3E}">
        <p14:creationId xmlns:p14="http://schemas.microsoft.com/office/powerpoint/2010/main" val="201646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7171" name="Rectangle 3"/>
          <p:cNvSpPr>
            <a:spLocks noGrp="1" noChangeArrowheads="1"/>
          </p:cNvSpPr>
          <p:nvPr>
            <p:ph type="body" idx="1"/>
          </p:nvPr>
        </p:nvSpPr>
        <p:spPr/>
        <p:txBody>
          <a:bodyPr/>
          <a:lstStyle/>
          <a:p>
            <a:pPr eaLnBrk="1" hangingPunct="1">
              <a:defRPr/>
            </a:pPr>
            <a:r>
              <a:rPr lang="en-US" altLang="en-US" dirty="0"/>
              <a:t>Sound 1 has a loudness of 80 </a:t>
            </a:r>
            <a:r>
              <a:rPr lang="en-US" altLang="en-US" dirty="0" err="1"/>
              <a:t>dB.</a:t>
            </a:r>
            <a:r>
              <a:rPr lang="en-US" altLang="en-US" dirty="0"/>
              <a:t> How many times more </a:t>
            </a:r>
            <a:r>
              <a:rPr lang="en-US" altLang="en-US" b="1" dirty="0"/>
              <a:t>intense</a:t>
            </a:r>
            <a:r>
              <a:rPr lang="en-US" altLang="en-US" dirty="0"/>
              <a:t> is Sound 1 than Sound 2, which has a loudness of 50 dB?</a:t>
            </a:r>
          </a:p>
          <a:p>
            <a:pPr lvl="1" eaLnBrk="1" hangingPunct="1">
              <a:defRPr/>
            </a:pPr>
            <a:r>
              <a:rPr lang="en-US" altLang="en-US" dirty="0"/>
              <a:t>1000 times more intense.</a:t>
            </a:r>
          </a:p>
        </p:txBody>
      </p:sp>
    </p:spTree>
    <p:extLst>
      <p:ext uri="{BB962C8B-B14F-4D97-AF65-F5344CB8AC3E}">
        <p14:creationId xmlns:p14="http://schemas.microsoft.com/office/powerpoint/2010/main" val="10018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How much does dB level increase if intensity goes up by a factor of 10?</a:t>
            </a:r>
          </a:p>
          <a:p>
            <a:pPr lvl="1" eaLnBrk="1" hangingPunct="1">
              <a:defRPr/>
            </a:pPr>
            <a:r>
              <a:rPr lang="en-US" altLang="en-US" dirty="0"/>
              <a:t>If the intensity increases by a factor of 10, then the sound level in dB increases by 10.</a:t>
            </a:r>
          </a:p>
          <a:p>
            <a:pPr lvl="1" eaLnBrk="1" hangingPunct="1">
              <a:defRPr/>
            </a:pPr>
            <a:r>
              <a:rPr lang="en-US" altLang="en-US" dirty="0"/>
              <a:t>An 80 dB sound is 10 times more intense than a 70 dB sound.</a:t>
            </a:r>
          </a:p>
          <a:p>
            <a:pPr lvl="1" eaLnBrk="1" hangingPunct="1">
              <a:defRPr/>
            </a:pPr>
            <a:r>
              <a:rPr lang="en-US" altLang="en-US" dirty="0"/>
              <a:t>A 90 dB sound is 100 times more intense than a 70 dB sound.</a:t>
            </a:r>
          </a:p>
        </p:txBody>
      </p:sp>
    </p:spTree>
    <p:extLst>
      <p:ext uri="{BB962C8B-B14F-4D97-AF65-F5344CB8AC3E}">
        <p14:creationId xmlns:p14="http://schemas.microsoft.com/office/powerpoint/2010/main" val="34872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How much does dB level increase if intensity goes up by a factor of 2?</a:t>
            </a:r>
          </a:p>
        </p:txBody>
      </p:sp>
    </p:spTree>
    <p:extLst>
      <p:ext uri="{BB962C8B-B14F-4D97-AF65-F5344CB8AC3E}">
        <p14:creationId xmlns:p14="http://schemas.microsoft.com/office/powerpoint/2010/main" val="185512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A trumpet plays a note that has a certain intensity and creates for you a sound level of 70 </a:t>
            </a:r>
            <a:r>
              <a:rPr lang="en-US" altLang="en-US" dirty="0" err="1"/>
              <a:t>dB.</a:t>
            </a:r>
            <a:r>
              <a:rPr lang="en-US" altLang="en-US" dirty="0"/>
              <a:t> </a:t>
            </a:r>
          </a:p>
          <a:p>
            <a:pPr lvl="1" eaLnBrk="1" hangingPunct="1">
              <a:defRPr/>
            </a:pPr>
            <a:r>
              <a:rPr lang="en-US" altLang="en-US" dirty="0"/>
              <a:t>How many trumpets would you need to increase the intensity by 10 times?</a:t>
            </a:r>
          </a:p>
          <a:p>
            <a:pPr lvl="1" eaLnBrk="1" hangingPunct="1">
              <a:defRPr/>
            </a:pPr>
            <a:r>
              <a:rPr lang="en-US" altLang="en-US" dirty="0"/>
              <a:t>If you do increase the intensity by 10 times, what will be the new sound level that you hear?</a:t>
            </a:r>
          </a:p>
        </p:txBody>
      </p:sp>
    </p:spTree>
    <p:extLst>
      <p:ext uri="{BB962C8B-B14F-4D97-AF65-F5344CB8AC3E}">
        <p14:creationId xmlns:p14="http://schemas.microsoft.com/office/powerpoint/2010/main" val="342424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p:txBody>
          <a:bodyPr/>
          <a:lstStyle/>
          <a:p>
            <a:pPr eaLnBrk="1" hangingPunct="1">
              <a:defRPr/>
            </a:pPr>
            <a:r>
              <a:rPr lang="en-US" altLang="en-US" dirty="0"/>
              <a:t>A trumpet plays a note that has a certain intensity and creates for you a sound level of 70 </a:t>
            </a:r>
            <a:r>
              <a:rPr lang="en-US" altLang="en-US" dirty="0" err="1"/>
              <a:t>dB.</a:t>
            </a:r>
            <a:r>
              <a:rPr lang="en-US" altLang="en-US" dirty="0"/>
              <a:t> </a:t>
            </a:r>
          </a:p>
          <a:p>
            <a:pPr lvl="1" eaLnBrk="1" hangingPunct="1">
              <a:defRPr/>
            </a:pPr>
            <a:r>
              <a:rPr lang="en-US" altLang="en-US" dirty="0"/>
              <a:t>How many trumpets would you need to increase the intensity by 2 times?</a:t>
            </a:r>
          </a:p>
          <a:p>
            <a:pPr lvl="1" eaLnBrk="1" hangingPunct="1">
              <a:defRPr/>
            </a:pPr>
            <a:r>
              <a:rPr lang="en-US" altLang="en-US" dirty="0"/>
              <a:t>If you do increase the intensity by 2 times, what will be the new sound level that you hear?</a:t>
            </a:r>
          </a:p>
        </p:txBody>
      </p:sp>
    </p:spTree>
    <p:extLst>
      <p:ext uri="{BB962C8B-B14F-4D97-AF65-F5344CB8AC3E}">
        <p14:creationId xmlns:p14="http://schemas.microsoft.com/office/powerpoint/2010/main" val="89058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dirty="0"/>
              <a:t>Sound level and Intensity</a:t>
            </a:r>
          </a:p>
        </p:txBody>
      </p:sp>
      <p:sp>
        <p:nvSpPr>
          <p:cNvPr id="17411" name="Rectangle 3"/>
          <p:cNvSpPr>
            <a:spLocks noGrp="1" noChangeArrowheads="1"/>
          </p:cNvSpPr>
          <p:nvPr>
            <p:ph type="body" idx="1"/>
          </p:nvPr>
        </p:nvSpPr>
        <p:spPr>
          <a:xfrm>
            <a:off x="1182688" y="2017712"/>
            <a:ext cx="7772400" cy="4222749"/>
          </a:xfrm>
        </p:spPr>
        <p:txBody>
          <a:bodyPr/>
          <a:lstStyle/>
          <a:p>
            <a:pPr eaLnBrk="1" hangingPunct="1">
              <a:defRPr/>
            </a:pPr>
            <a:r>
              <a:rPr lang="en-US" altLang="en-US" dirty="0"/>
              <a:t>A choir has 32 members and you hear an average sound level of 85 dB when they sing “Mary Had a Little Lamb.”</a:t>
            </a:r>
          </a:p>
          <a:p>
            <a:pPr eaLnBrk="1" hangingPunct="1">
              <a:defRPr/>
            </a:pPr>
            <a:r>
              <a:rPr lang="en-US" altLang="en-US" dirty="0"/>
              <a:t>The choir splits in half. What sound level would a half choir produce?</a:t>
            </a:r>
          </a:p>
          <a:p>
            <a:pPr eaLnBrk="1" hangingPunct="1">
              <a:defRPr/>
            </a:pPr>
            <a:r>
              <a:rPr lang="en-US" altLang="en-US" dirty="0"/>
              <a:t>It splits in half again. Now how loud?</a:t>
            </a:r>
          </a:p>
          <a:p>
            <a:pPr eaLnBrk="1" hangingPunct="1">
              <a:defRPr/>
            </a:pPr>
            <a:r>
              <a:rPr lang="en-US" altLang="en-US" dirty="0"/>
              <a:t>How many singers would be needed to reach 95 dB?</a:t>
            </a:r>
          </a:p>
        </p:txBody>
      </p:sp>
    </p:spTree>
    <p:extLst>
      <p:ext uri="{BB962C8B-B14F-4D97-AF65-F5344CB8AC3E}">
        <p14:creationId xmlns:p14="http://schemas.microsoft.com/office/powerpoint/2010/main" val="312988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a:t>Audible range for humans</a:t>
            </a:r>
          </a:p>
        </p:txBody>
      </p:sp>
      <p:sp>
        <p:nvSpPr>
          <p:cNvPr id="5123" name="Rectangle 3"/>
          <p:cNvSpPr>
            <a:spLocks noGrp="1" noChangeArrowheads="1"/>
          </p:cNvSpPr>
          <p:nvPr>
            <p:ph type="body" idx="1"/>
          </p:nvPr>
        </p:nvSpPr>
        <p:spPr/>
        <p:txBody>
          <a:bodyPr/>
          <a:lstStyle/>
          <a:p>
            <a:pPr eaLnBrk="1" hangingPunct="1">
              <a:defRPr/>
            </a:pPr>
            <a:endParaRPr lang="en-US" altLang="en-US" dirty="0"/>
          </a:p>
          <a:p>
            <a:pPr eaLnBrk="1" hangingPunct="1">
              <a:defRPr/>
            </a:pPr>
            <a:r>
              <a:rPr lang="en-US" altLang="en-US" dirty="0"/>
              <a:t>What does “frequency” mean?</a:t>
            </a:r>
          </a:p>
          <a:p>
            <a:pPr eaLnBrk="1" hangingPunct="1">
              <a:defRPr/>
            </a:pPr>
            <a:r>
              <a:rPr lang="en-US" altLang="en-US" dirty="0"/>
              <a:t>What is a “Hertz?”</a:t>
            </a:r>
          </a:p>
        </p:txBody>
      </p:sp>
    </p:spTree>
    <p:extLst>
      <p:ext uri="{BB962C8B-B14F-4D97-AF65-F5344CB8AC3E}">
        <p14:creationId xmlns:p14="http://schemas.microsoft.com/office/powerpoint/2010/main" val="1881504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dirty="0"/>
              <a:t>Intensity and Distance</a:t>
            </a:r>
          </a:p>
        </p:txBody>
      </p:sp>
      <p:sp>
        <p:nvSpPr>
          <p:cNvPr id="18435" name="Rectangle 3"/>
          <p:cNvSpPr>
            <a:spLocks noGrp="1" noChangeArrowheads="1"/>
          </p:cNvSpPr>
          <p:nvPr>
            <p:ph type="body" idx="1"/>
          </p:nvPr>
        </p:nvSpPr>
        <p:spPr/>
        <p:txBody>
          <a:bodyPr/>
          <a:lstStyle/>
          <a:p>
            <a:pPr eaLnBrk="1" hangingPunct="1">
              <a:defRPr/>
            </a:pPr>
            <a:r>
              <a:rPr lang="en-US" altLang="en-US" dirty="0"/>
              <a:t>A jet engine produces a sound level </a:t>
            </a:r>
            <a:r>
              <a:rPr lang="en-US" altLang="en-US" i="1" dirty="0">
                <a:latin typeface="Symbol" charset="2"/>
                <a:ea typeface="Symbol" charset="2"/>
                <a:cs typeface="Symbol" charset="2"/>
              </a:rPr>
              <a:t>b</a:t>
            </a:r>
            <a:r>
              <a:rPr lang="en-US" altLang="en-US" dirty="0"/>
              <a:t>  of 130 dB when you are 30 m away. How far away do you have to be in order for the sound level </a:t>
            </a:r>
            <a:r>
              <a:rPr lang="en-US" altLang="en-US" i="1" dirty="0">
                <a:latin typeface="Symbol" charset="2"/>
                <a:ea typeface="Symbol" charset="2"/>
                <a:cs typeface="Symbol" charset="2"/>
              </a:rPr>
              <a:t>b</a:t>
            </a:r>
            <a:r>
              <a:rPr lang="en-US" altLang="en-US" dirty="0"/>
              <a:t> to decrease to 110 dB?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en-US" dirty="0"/>
              <a:t>Intensity and Distance</a:t>
            </a:r>
          </a:p>
        </p:txBody>
      </p:sp>
      <p:sp>
        <p:nvSpPr>
          <p:cNvPr id="19459" name="Rectangle 3"/>
          <p:cNvSpPr>
            <a:spLocks noGrp="1" noChangeArrowheads="1"/>
          </p:cNvSpPr>
          <p:nvPr>
            <p:ph type="body" idx="1"/>
          </p:nvPr>
        </p:nvSpPr>
        <p:spPr/>
        <p:txBody>
          <a:bodyPr/>
          <a:lstStyle/>
          <a:p>
            <a:pPr eaLnBrk="1" hangingPunct="1">
              <a:defRPr/>
            </a:pPr>
            <a:r>
              <a:rPr lang="en-US" altLang="en-US" dirty="0"/>
              <a:t>A jet engine produces a sound level of 130 dB when you are 30 m away. How far away do you have to be in order for the sound level to decrease to 110 dB?</a:t>
            </a:r>
          </a:p>
          <a:p>
            <a:pPr eaLnBrk="1" hangingPunct="1">
              <a:defRPr/>
            </a:pPr>
            <a:endParaRPr lang="en-US" altLang="en-US" dirty="0"/>
          </a:p>
          <a:p>
            <a:pPr lvl="1" eaLnBrk="1" hangingPunct="1">
              <a:defRPr/>
            </a:pPr>
            <a:r>
              <a:rPr lang="en-US" altLang="en-US" dirty="0"/>
              <a:t>Answer: about 300 m, 10 times farther</a:t>
            </a:r>
          </a:p>
          <a:p>
            <a:pPr lvl="2" eaLnBrk="1" hangingPunct="1">
              <a:defRPr/>
            </a:pPr>
            <a:r>
              <a:rPr lang="en-US" altLang="en-US" dirty="0"/>
              <a:t>A drop of 20 dB means a drop of 10 X 10 in intensity. Then use inverse square law.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hangingPunct="1">
              <a:defRPr/>
            </a:pPr>
            <a:r>
              <a:rPr lang="en-US" altLang="en-US" dirty="0"/>
              <a:t>Sound level and distance</a:t>
            </a:r>
          </a:p>
        </p:txBody>
      </p:sp>
      <p:sp>
        <p:nvSpPr>
          <p:cNvPr id="65539" name="Rectangle 1027"/>
          <p:cNvSpPr>
            <a:spLocks noGrp="1" noChangeArrowheads="1"/>
          </p:cNvSpPr>
          <p:nvPr>
            <p:ph type="body" idx="1"/>
          </p:nvPr>
        </p:nvSpPr>
        <p:spPr/>
        <p:txBody>
          <a:bodyPr/>
          <a:lstStyle/>
          <a:p>
            <a:pPr eaLnBrk="1" hangingPunct="1">
              <a:defRPr/>
            </a:pPr>
            <a:r>
              <a:rPr lang="en-US" altLang="en-US" dirty="0"/>
              <a:t>A conversation occurring 1.0 m away from you has a loudness of 60 </a:t>
            </a:r>
            <a:r>
              <a:rPr lang="en-US" altLang="en-US" dirty="0" err="1"/>
              <a:t>dB.</a:t>
            </a:r>
            <a:endParaRPr lang="en-US" altLang="en-US" dirty="0"/>
          </a:p>
          <a:p>
            <a:pPr lvl="1" eaLnBrk="1" hangingPunct="1">
              <a:defRPr/>
            </a:pPr>
            <a:r>
              <a:rPr lang="en-US" altLang="en-US" dirty="0"/>
              <a:t>How loud in dB would 10 conversations 1.0 m away from you be?</a:t>
            </a:r>
          </a:p>
          <a:p>
            <a:pPr lvl="1" eaLnBrk="1" hangingPunct="1">
              <a:defRPr/>
            </a:pPr>
            <a:r>
              <a:rPr lang="en-US" altLang="en-US" dirty="0"/>
              <a:t>How loud would 1 conversation occurring 10.0 m away from you 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hangingPunct="1">
              <a:defRPr/>
            </a:pPr>
            <a:r>
              <a:rPr lang="en-US" altLang="en-US" dirty="0"/>
              <a:t>Resonance</a:t>
            </a:r>
          </a:p>
        </p:txBody>
      </p:sp>
      <p:sp>
        <p:nvSpPr>
          <p:cNvPr id="2" name="TextBox 1"/>
          <p:cNvSpPr txBox="1"/>
          <p:nvPr/>
        </p:nvSpPr>
        <p:spPr>
          <a:xfrm>
            <a:off x="838200" y="2590800"/>
            <a:ext cx="7533186" cy="2677656"/>
          </a:xfrm>
          <a:prstGeom prst="rect">
            <a:avLst/>
          </a:prstGeom>
          <a:noFill/>
        </p:spPr>
        <p:txBody>
          <a:bodyPr wrap="square" rtlCol="0">
            <a:spAutoFit/>
          </a:bodyPr>
          <a:lstStyle/>
          <a:p>
            <a:r>
              <a:rPr lang="en-US" dirty="0"/>
              <a:t>Resonance is all about timing of a wave that bounces back and forth in a medium. A properly timed wave will build itself up </a:t>
            </a:r>
            <a:r>
              <a:rPr lang="en-US" i="1" dirty="0"/>
              <a:t>(i.e</a:t>
            </a:r>
            <a:r>
              <a:rPr lang="en-US" dirty="0"/>
              <a:t>. “reinforce” itself) in the medium in which it is reflecting back and forth.</a:t>
            </a:r>
          </a:p>
          <a:p>
            <a:endParaRPr lang="en-US" dirty="0"/>
          </a:p>
          <a:p>
            <a:r>
              <a:rPr lang="en-US" dirty="0"/>
              <a:t>A poorly timed wave will cancel itself out at least as much as it reinforces itself, so it never builds itself up.</a:t>
            </a:r>
          </a:p>
        </p:txBody>
      </p:sp>
    </p:spTree>
    <p:extLst>
      <p:ext uri="{BB962C8B-B14F-4D97-AF65-F5344CB8AC3E}">
        <p14:creationId xmlns:p14="http://schemas.microsoft.com/office/powerpoint/2010/main" val="910175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hangingPunct="1">
              <a:defRPr/>
            </a:pPr>
            <a:r>
              <a:rPr lang="en-US" altLang="en-US" dirty="0"/>
              <a:t>Resonance &amp; Standing Waves</a:t>
            </a:r>
          </a:p>
        </p:txBody>
      </p:sp>
      <p:sp>
        <p:nvSpPr>
          <p:cNvPr id="2" name="TextBox 1"/>
          <p:cNvSpPr txBox="1"/>
          <p:nvPr/>
        </p:nvSpPr>
        <p:spPr>
          <a:xfrm>
            <a:off x="838200" y="2590800"/>
            <a:ext cx="7533186" cy="830997"/>
          </a:xfrm>
          <a:prstGeom prst="rect">
            <a:avLst/>
          </a:prstGeom>
          <a:noFill/>
        </p:spPr>
        <p:txBody>
          <a:bodyPr wrap="square" rtlCol="0">
            <a:spAutoFit/>
          </a:bodyPr>
          <a:lstStyle/>
          <a:p>
            <a:r>
              <a:rPr lang="en-US" dirty="0">
                <a:hlinkClick r:id="rId3"/>
              </a:rPr>
              <a:t>http://</a:t>
            </a:r>
            <a:r>
              <a:rPr lang="en-US" dirty="0" err="1">
                <a:hlinkClick r:id="rId3"/>
              </a:rPr>
              <a:t>www.glowscript.org</a:t>
            </a:r>
            <a:r>
              <a:rPr lang="en-US" dirty="0">
                <a:hlinkClick r:id="rId3"/>
              </a:rPr>
              <a:t>/#/user/</a:t>
            </a:r>
            <a:r>
              <a:rPr lang="en-US" dirty="0" err="1">
                <a:hlinkClick r:id="rId3"/>
              </a:rPr>
              <a:t>pgswack</a:t>
            </a:r>
            <a:r>
              <a:rPr lang="en-US" dirty="0">
                <a:hlinkClick r:id="rId3"/>
              </a:rPr>
              <a:t>/folder/</a:t>
            </a:r>
            <a:r>
              <a:rPr lang="en-US" dirty="0" err="1">
                <a:hlinkClick r:id="rId3"/>
              </a:rPr>
              <a:t>My_Programs</a:t>
            </a:r>
            <a:r>
              <a:rPr lang="en-US" dirty="0">
                <a:hlinkClick r:id="rId3"/>
              </a:rPr>
              <a:t>/program/</a:t>
            </a:r>
            <a:r>
              <a:rPr lang="en-US" dirty="0" err="1">
                <a:hlinkClick r:id="rId3"/>
              </a:rPr>
              <a:t>Wave_on_a_string</a:t>
            </a:r>
            <a:endParaRPr lang="en-US" dirty="0"/>
          </a:p>
        </p:txBody>
      </p:sp>
      <p:sp>
        <p:nvSpPr>
          <p:cNvPr id="3" name="TextBox 2">
            <a:extLst>
              <a:ext uri="{FF2B5EF4-FFF2-40B4-BE49-F238E27FC236}">
                <a16:creationId xmlns:a16="http://schemas.microsoft.com/office/drawing/2014/main" id="{F9A0ED06-08CE-914D-9F6D-50C5CEF6A1E4}"/>
              </a:ext>
            </a:extLst>
          </p:cNvPr>
          <p:cNvSpPr txBox="1"/>
          <p:nvPr/>
        </p:nvSpPr>
        <p:spPr>
          <a:xfrm>
            <a:off x="1150938" y="4191000"/>
            <a:ext cx="6621462" cy="461665"/>
          </a:xfrm>
          <a:prstGeom prst="rect">
            <a:avLst/>
          </a:prstGeom>
          <a:noFill/>
        </p:spPr>
        <p:txBody>
          <a:bodyPr wrap="square" rtlCol="0">
            <a:spAutoFit/>
          </a:bodyPr>
          <a:lstStyle/>
          <a:p>
            <a:r>
              <a:rPr lang="en-US" dirty="0">
                <a:hlinkClick r:id="rId4"/>
              </a:rPr>
              <a:t>Standing longitudinal waves</a:t>
            </a:r>
            <a:endParaRPr lang="en-US" dirty="0"/>
          </a:p>
        </p:txBody>
      </p:sp>
    </p:spTree>
    <p:extLst>
      <p:ext uri="{BB962C8B-B14F-4D97-AF65-F5344CB8AC3E}">
        <p14:creationId xmlns:p14="http://schemas.microsoft.com/office/powerpoint/2010/main" val="1061227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dirty="0"/>
              <a:t>Fundamental</a:t>
            </a:r>
          </a:p>
        </p:txBody>
      </p:sp>
      <p:sp>
        <p:nvSpPr>
          <p:cNvPr id="67587" name="Rectangle 3"/>
          <p:cNvSpPr>
            <a:spLocks noGrp="1" noChangeArrowheads="1"/>
          </p:cNvSpPr>
          <p:nvPr>
            <p:ph type="body" idx="1"/>
          </p:nvPr>
        </p:nvSpPr>
        <p:spPr>
          <a:xfrm>
            <a:off x="1182688" y="2017713"/>
            <a:ext cx="7772400" cy="4611687"/>
          </a:xfrm>
        </p:spPr>
        <p:txBody>
          <a:bodyPr/>
          <a:lstStyle/>
          <a:p>
            <a:pPr>
              <a:defRPr/>
            </a:pPr>
            <a:r>
              <a:rPr lang="en-US" sz="2800" dirty="0"/>
              <a:t>noun: </a:t>
            </a:r>
            <a:r>
              <a:rPr lang="en-US" sz="2800" b="1" dirty="0"/>
              <a:t>fundamental frequency</a:t>
            </a:r>
            <a:r>
              <a:rPr lang="en-US" sz="2800" dirty="0"/>
              <a:t>; plural noun: </a:t>
            </a:r>
            <a:r>
              <a:rPr lang="en-US" sz="2800" b="1" dirty="0"/>
              <a:t>fundamental frequencies</a:t>
            </a:r>
            <a:endParaRPr lang="en-US" sz="2800" dirty="0"/>
          </a:p>
          <a:p>
            <a:pPr>
              <a:defRPr/>
            </a:pPr>
            <a:r>
              <a:rPr lang="en-US" sz="2800" dirty="0"/>
              <a:t>the lowest frequency produced by the oscillation of the whole of an object, as distinct from the harmonics of higher frequency.</a:t>
            </a:r>
          </a:p>
          <a:p>
            <a:pPr lvl="1">
              <a:defRPr/>
            </a:pPr>
            <a:r>
              <a:rPr lang="en-US" altLang="en-US" sz="2400" dirty="0">
                <a:solidFill>
                  <a:srgbClr val="000000"/>
                </a:solidFill>
                <a:latin typeface="Helvetica" charset="0"/>
              </a:rPr>
              <a:t>We find it in our computer model from the shortest period required for a new wave to reinforce an old wave. The fundamental frequency is the reciprocal of this period.</a:t>
            </a:r>
          </a:p>
        </p:txBody>
      </p:sp>
    </p:spTree>
    <p:extLst>
      <p:ext uri="{BB962C8B-B14F-4D97-AF65-F5344CB8AC3E}">
        <p14:creationId xmlns:p14="http://schemas.microsoft.com/office/powerpoint/2010/main" val="1308626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en-US"/>
              <a:t>Musical “pipes”</a:t>
            </a:r>
          </a:p>
        </p:txBody>
      </p:sp>
      <p:sp>
        <p:nvSpPr>
          <p:cNvPr id="20483" name="Rectangle 3"/>
          <p:cNvSpPr>
            <a:spLocks noGrp="1" noChangeArrowheads="1"/>
          </p:cNvSpPr>
          <p:nvPr>
            <p:ph type="body" idx="1"/>
          </p:nvPr>
        </p:nvSpPr>
        <p:spPr/>
        <p:txBody>
          <a:bodyPr/>
          <a:lstStyle/>
          <a:p>
            <a:pPr eaLnBrk="1" hangingPunct="1">
              <a:lnSpc>
                <a:spcPct val="90000"/>
              </a:lnSpc>
              <a:defRPr/>
            </a:pPr>
            <a:r>
              <a:rPr lang="en-US" altLang="en-US" sz="2800"/>
              <a:t>Open-open</a:t>
            </a:r>
          </a:p>
          <a:p>
            <a:pPr lvl="1" eaLnBrk="1" hangingPunct="1">
              <a:lnSpc>
                <a:spcPct val="90000"/>
              </a:lnSpc>
              <a:defRPr/>
            </a:pPr>
            <a:r>
              <a:rPr lang="en-US" altLang="en-US" sz="2400"/>
              <a:t>What harmonics exist?</a:t>
            </a:r>
          </a:p>
          <a:p>
            <a:pPr lvl="1" eaLnBrk="1" hangingPunct="1">
              <a:lnSpc>
                <a:spcPct val="90000"/>
              </a:lnSpc>
              <a:defRPr/>
            </a:pPr>
            <a:r>
              <a:rPr lang="en-US" altLang="en-US" sz="2400"/>
              <a:t>Sketch standing wave diagrams.</a:t>
            </a:r>
          </a:p>
          <a:p>
            <a:pPr eaLnBrk="1" hangingPunct="1">
              <a:lnSpc>
                <a:spcPct val="90000"/>
              </a:lnSpc>
              <a:defRPr/>
            </a:pPr>
            <a:endParaRPr lang="en-US" altLang="en-US" sz="2800"/>
          </a:p>
          <a:p>
            <a:pPr eaLnBrk="1" hangingPunct="1">
              <a:lnSpc>
                <a:spcPct val="90000"/>
              </a:lnSpc>
              <a:defRPr/>
            </a:pPr>
            <a:r>
              <a:rPr lang="en-US" altLang="en-US" sz="2800"/>
              <a:t>Open-closed</a:t>
            </a:r>
          </a:p>
          <a:p>
            <a:pPr lvl="1" eaLnBrk="1" hangingPunct="1">
              <a:lnSpc>
                <a:spcPct val="90000"/>
              </a:lnSpc>
              <a:defRPr/>
            </a:pPr>
            <a:r>
              <a:rPr lang="en-US" altLang="en-US" sz="2400"/>
              <a:t>What harmonics exist?</a:t>
            </a:r>
          </a:p>
          <a:p>
            <a:pPr lvl="1" eaLnBrk="1" hangingPunct="1">
              <a:lnSpc>
                <a:spcPct val="90000"/>
              </a:lnSpc>
              <a:defRPr/>
            </a:pPr>
            <a:r>
              <a:rPr lang="en-US" altLang="en-US" sz="2400"/>
              <a:t>Sketch standing wave diagrams.</a:t>
            </a:r>
          </a:p>
          <a:p>
            <a:pPr eaLnBrk="1" hangingPunct="1">
              <a:lnSpc>
                <a:spcPct val="90000"/>
              </a:lnSpc>
              <a:defRPr/>
            </a:pPr>
            <a:endParaRPr lang="en-US" altLang="en-US" sz="2800"/>
          </a:p>
          <a:p>
            <a:pPr eaLnBrk="1" hangingPunct="1">
              <a:lnSpc>
                <a:spcPct val="90000"/>
              </a:lnSpc>
              <a:defRPr/>
            </a:pPr>
            <a:r>
              <a:rPr lang="en-US" altLang="en-US" sz="2800"/>
              <a:t>No closed-closed instruments. I wonder why?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dirty="0"/>
              <a:t>Harmonics</a:t>
            </a:r>
          </a:p>
        </p:txBody>
      </p:sp>
      <p:sp>
        <p:nvSpPr>
          <p:cNvPr id="67587" name="Rectangle 3"/>
          <p:cNvSpPr>
            <a:spLocks noGrp="1" noChangeArrowheads="1"/>
          </p:cNvSpPr>
          <p:nvPr>
            <p:ph type="body" idx="1"/>
          </p:nvPr>
        </p:nvSpPr>
        <p:spPr>
          <a:xfrm>
            <a:off x="1182688" y="2017713"/>
            <a:ext cx="7772400" cy="4611687"/>
          </a:xfrm>
        </p:spPr>
        <p:txBody>
          <a:bodyPr/>
          <a:lstStyle/>
          <a:p>
            <a:pPr>
              <a:defRPr/>
            </a:pPr>
            <a:r>
              <a:rPr lang="en-US" sz="2800" dirty="0"/>
              <a:t>“Harmonic” is defined as an integer (whole number) multiple of the fundamental frequency. </a:t>
            </a:r>
            <a:endParaRPr lang="en-US" altLang="en-US" sz="2400" dirty="0">
              <a:solidFill>
                <a:srgbClr val="000000"/>
              </a:solidFill>
              <a:latin typeface="Helvetica"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a:t>Harmonics</a:t>
            </a:r>
          </a:p>
        </p:txBody>
      </p:sp>
      <p:sp>
        <p:nvSpPr>
          <p:cNvPr id="67587" name="Rectangle 3"/>
          <p:cNvSpPr>
            <a:spLocks noGrp="1" noChangeArrowheads="1"/>
          </p:cNvSpPr>
          <p:nvPr>
            <p:ph type="body" idx="1"/>
          </p:nvPr>
        </p:nvSpPr>
        <p:spPr>
          <a:xfrm>
            <a:off x="1182688" y="2017713"/>
            <a:ext cx="7772400" cy="4611687"/>
          </a:xfrm>
        </p:spPr>
        <p:txBody>
          <a:bodyPr/>
          <a:lstStyle/>
          <a:p>
            <a:pPr eaLnBrk="1" hangingPunct="1">
              <a:lnSpc>
                <a:spcPct val="90000"/>
              </a:lnSpc>
              <a:defRPr/>
            </a:pPr>
            <a:r>
              <a:rPr lang="en-US" altLang="en-US" sz="2800" dirty="0">
                <a:solidFill>
                  <a:srgbClr val="000000"/>
                </a:solidFill>
                <a:latin typeface="Helvetica" charset="0"/>
              </a:rPr>
              <a:t>A bugle or natural trumpet may be modeled as a tube which is open at both ends. The most commonly used notes in a bugle are G, C, E, and C. The frequencies of the G and the lower C of </a:t>
            </a:r>
            <a:r>
              <a:rPr lang="en-US" altLang="en-US" sz="2800">
                <a:solidFill>
                  <a:srgbClr val="000000"/>
                </a:solidFill>
                <a:latin typeface="Helvetica" charset="0"/>
              </a:rPr>
              <a:t>these four </a:t>
            </a:r>
            <a:r>
              <a:rPr lang="en-US" altLang="en-US" sz="2800" dirty="0">
                <a:solidFill>
                  <a:srgbClr val="000000"/>
                </a:solidFill>
                <a:latin typeface="Helvetica" charset="0"/>
              </a:rPr>
              <a:t>notes are 392 Hz (G) and 523 Hz (C), and there are no notes possible between these two frequencies. If the speed of sound in the air in the tube is 343 m/s, what length of tube is needed to produce these notes?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a:t>Harmonics</a:t>
            </a:r>
          </a:p>
        </p:txBody>
      </p:sp>
      <p:sp>
        <p:nvSpPr>
          <p:cNvPr id="67587" name="Rectangle 3"/>
          <p:cNvSpPr>
            <a:spLocks noGrp="1" noChangeArrowheads="1"/>
          </p:cNvSpPr>
          <p:nvPr>
            <p:ph type="body" idx="1"/>
          </p:nvPr>
        </p:nvSpPr>
        <p:spPr>
          <a:xfrm>
            <a:off x="1182688" y="2017713"/>
            <a:ext cx="7772400" cy="2935287"/>
          </a:xfrm>
        </p:spPr>
        <p:txBody>
          <a:bodyPr/>
          <a:lstStyle/>
          <a:p>
            <a:pPr eaLnBrk="1" hangingPunct="1">
              <a:lnSpc>
                <a:spcPct val="90000"/>
              </a:lnSpc>
              <a:defRPr/>
            </a:pPr>
            <a:r>
              <a:rPr lang="en-US" altLang="en-US" sz="2800" dirty="0">
                <a:solidFill>
                  <a:srgbClr val="000000"/>
                </a:solidFill>
                <a:latin typeface="Helvetica" charset="0"/>
              </a:rPr>
              <a:t>Louis-Victor de Broglie proposed that the separate orbits of the hydrogen atom proposed by </a:t>
            </a:r>
            <a:r>
              <a:rPr lang="en-US" altLang="en-US" sz="2800" dirty="0" err="1">
                <a:solidFill>
                  <a:srgbClr val="000000"/>
                </a:solidFill>
                <a:latin typeface="Helvetica" charset="0"/>
              </a:rPr>
              <a:t>Niels</a:t>
            </a:r>
            <a:r>
              <a:rPr lang="en-US" altLang="en-US" sz="2800" dirty="0">
                <a:solidFill>
                  <a:srgbClr val="000000"/>
                </a:solidFill>
                <a:latin typeface="Helvetica" charset="0"/>
              </a:rPr>
              <a:t> Bohr could be explained by his idea that electrons could be represented by waves instead of particles. Each orbit would accommodate a whole number of wavelengths of an electron.</a:t>
            </a:r>
            <a:endParaRPr lang="en-US" altLang="en-US" sz="2400" dirty="0">
              <a:solidFill>
                <a:srgbClr val="000000"/>
              </a:solidFill>
              <a:latin typeface="Helvetica"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a:t>Audible range for humans</a:t>
            </a:r>
          </a:p>
        </p:txBody>
      </p:sp>
      <p:sp>
        <p:nvSpPr>
          <p:cNvPr id="5123" name="Rectangle 3"/>
          <p:cNvSpPr>
            <a:spLocks noGrp="1" noChangeArrowheads="1"/>
          </p:cNvSpPr>
          <p:nvPr>
            <p:ph type="body" idx="1"/>
          </p:nvPr>
        </p:nvSpPr>
        <p:spPr/>
        <p:txBody>
          <a:bodyPr/>
          <a:lstStyle/>
          <a:p>
            <a:pPr eaLnBrk="1" hangingPunct="1">
              <a:defRPr/>
            </a:pPr>
            <a:endParaRPr lang="en-US" altLang="en-US" dirty="0"/>
          </a:p>
          <a:p>
            <a:pPr eaLnBrk="1" hangingPunct="1">
              <a:defRPr/>
            </a:pPr>
            <a:r>
              <a:rPr lang="en-US" altLang="en-US" dirty="0">
                <a:hlinkClick r:id="rId3"/>
              </a:rPr>
              <a:t>Hearing Test</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ltLang="en-US" dirty="0"/>
              <a:t>Harmonics in the H atom</a:t>
            </a:r>
          </a:p>
        </p:txBody>
      </p:sp>
      <p:pic>
        <p:nvPicPr>
          <p:cNvPr id="8" name="Picture 2">
            <a:extLst>
              <a:ext uri="{FF2B5EF4-FFF2-40B4-BE49-F238E27FC236}">
                <a16:creationId xmlns:a16="http://schemas.microsoft.com/office/drawing/2014/main" id="{D93DB159-5B76-204A-B137-B05E546E5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00600"/>
            <a:ext cx="48768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201335C-6338-9141-90B4-74F78E362141}"/>
              </a:ext>
            </a:extLst>
          </p:cNvPr>
          <p:cNvPicPr>
            <a:picLocks noChangeAspect="1"/>
          </p:cNvPicPr>
          <p:nvPr/>
        </p:nvPicPr>
        <p:blipFill>
          <a:blip r:embed="rId4"/>
          <a:stretch>
            <a:fillRect/>
          </a:stretch>
        </p:blipFill>
        <p:spPr>
          <a:xfrm>
            <a:off x="2746375" y="2133600"/>
            <a:ext cx="3651250" cy="2919257"/>
          </a:xfrm>
          <a:prstGeom prst="rect">
            <a:avLst/>
          </a:prstGeom>
        </p:spPr>
      </p:pic>
    </p:spTree>
    <p:extLst>
      <p:ext uri="{BB962C8B-B14F-4D97-AF65-F5344CB8AC3E}">
        <p14:creationId xmlns:p14="http://schemas.microsoft.com/office/powerpoint/2010/main" val="4292453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dirty="0"/>
              <a:t>Beats</a:t>
            </a:r>
          </a:p>
        </p:txBody>
      </p:sp>
      <p:sp>
        <p:nvSpPr>
          <p:cNvPr id="21507" name="Rectangle 3"/>
          <p:cNvSpPr>
            <a:spLocks noGrp="1" noChangeArrowheads="1"/>
          </p:cNvSpPr>
          <p:nvPr>
            <p:ph type="body" idx="1"/>
          </p:nvPr>
        </p:nvSpPr>
        <p:spPr>
          <a:xfrm>
            <a:off x="1182688" y="2017713"/>
            <a:ext cx="7275512" cy="4114800"/>
          </a:xfrm>
        </p:spPr>
        <p:txBody>
          <a:bodyPr/>
          <a:lstStyle/>
          <a:p>
            <a:pPr eaLnBrk="1" hangingPunct="1">
              <a:defRPr/>
            </a:pPr>
            <a:r>
              <a:rPr lang="en-US" altLang="en-US" dirty="0"/>
              <a:t>Ripple simulation shows beats as the result of the interference of waves from two sound sources. </a:t>
            </a:r>
          </a:p>
        </p:txBody>
      </p:sp>
      <p:pic>
        <p:nvPicPr>
          <p:cNvPr id="2" name="Beats1.mp3">
            <a:hlinkClick r:id="" action="ppaction://media"/>
            <a:extLst>
              <a:ext uri="{FF2B5EF4-FFF2-40B4-BE49-F238E27FC236}">
                <a16:creationId xmlns:a16="http://schemas.microsoft.com/office/drawing/2014/main" id="{45652200-127C-2E4D-8221-45144635C6B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07420" y="4241800"/>
            <a:ext cx="812800" cy="812800"/>
          </a:xfrm>
          <a:prstGeom prst="rect">
            <a:avLst/>
          </a:prstGeom>
        </p:spPr>
      </p:pic>
      <p:pic>
        <p:nvPicPr>
          <p:cNvPr id="3" name="Beats3.mp3">
            <a:hlinkClick r:id="" action="ppaction://media"/>
            <a:extLst>
              <a:ext uri="{FF2B5EF4-FFF2-40B4-BE49-F238E27FC236}">
                <a16:creationId xmlns:a16="http://schemas.microsoft.com/office/drawing/2014/main" id="{BD019CBA-EEBF-0F45-A155-BABD5A9BE1B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165600" y="4216400"/>
            <a:ext cx="812800" cy="812800"/>
          </a:xfrm>
          <a:prstGeom prst="rect">
            <a:avLst/>
          </a:prstGeom>
        </p:spPr>
      </p:pic>
      <p:pic>
        <p:nvPicPr>
          <p:cNvPr id="4" name="Beats8.mp3">
            <a:hlinkClick r:id="" action="ppaction://media"/>
            <a:extLst>
              <a:ext uri="{FF2B5EF4-FFF2-40B4-BE49-F238E27FC236}">
                <a16:creationId xmlns:a16="http://schemas.microsoft.com/office/drawing/2014/main" id="{1638EC2F-98A4-4E40-9CEF-1D80C2620EEE}"/>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123780" y="4267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7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072"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0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a:t>Beats</a:t>
            </a:r>
          </a:p>
        </p:txBody>
      </p:sp>
      <p:sp>
        <p:nvSpPr>
          <p:cNvPr id="21507" name="Rectangle 3"/>
          <p:cNvSpPr>
            <a:spLocks noGrp="1" noChangeArrowheads="1"/>
          </p:cNvSpPr>
          <p:nvPr>
            <p:ph type="body" idx="1"/>
          </p:nvPr>
        </p:nvSpPr>
        <p:spPr>
          <a:xfrm>
            <a:off x="1182688" y="2017713"/>
            <a:ext cx="7275512" cy="4114800"/>
          </a:xfrm>
        </p:spPr>
        <p:txBody>
          <a:bodyPr/>
          <a:lstStyle/>
          <a:p>
            <a:pPr eaLnBrk="1" hangingPunct="1">
              <a:defRPr/>
            </a:pPr>
            <a:r>
              <a:rPr lang="en-US" altLang="en-US" dirty="0"/>
              <a:t>Undertones are produced when beats are in the audible frequency range. </a:t>
            </a:r>
          </a:p>
          <a:p>
            <a:pPr eaLnBrk="1" hangingPunct="1">
              <a:defRPr/>
            </a:pPr>
            <a:r>
              <a:rPr lang="en-US" altLang="en-US" dirty="0"/>
              <a:t>Play 400 Hz and 300 Hz and you get a 100 Hz undertone that you can hear as well!</a:t>
            </a:r>
          </a:p>
        </p:txBody>
      </p:sp>
    </p:spTree>
    <p:extLst>
      <p:ext uri="{BB962C8B-B14F-4D97-AF65-F5344CB8AC3E}">
        <p14:creationId xmlns:p14="http://schemas.microsoft.com/office/powerpoint/2010/main" val="865679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a:t>Doppler Effect</a:t>
            </a:r>
          </a:p>
        </p:txBody>
      </p:sp>
      <p:sp>
        <p:nvSpPr>
          <p:cNvPr id="22531" name="Rectangle 3"/>
          <p:cNvSpPr>
            <a:spLocks noGrp="1" noChangeArrowheads="1"/>
          </p:cNvSpPr>
          <p:nvPr>
            <p:ph type="body" idx="1"/>
          </p:nvPr>
        </p:nvSpPr>
        <p:spPr/>
        <p:txBody>
          <a:bodyPr/>
          <a:lstStyle/>
          <a:p>
            <a:pPr eaLnBrk="1" hangingPunct="1">
              <a:defRPr/>
            </a:pPr>
            <a:r>
              <a:rPr lang="en-US" altLang="en-US"/>
              <a:t>Applets</a:t>
            </a:r>
          </a:p>
        </p:txBody>
      </p:sp>
      <p:sp>
        <p:nvSpPr>
          <p:cNvPr id="76804" name="Rectangle 6">
            <a:hlinkClick r:id="rId5" invalidUrl="file://localhost\Users\Gregg\Documents\1.Harper\03PHY121\Ch12Sound\Applet: Doppler Effect.webarchive"/>
          </p:cNvPr>
          <p:cNvSpPr>
            <a:spLocks noChangeArrowheads="1"/>
          </p:cNvSpPr>
          <p:nvPr/>
        </p:nvSpPr>
        <p:spPr bwMode="auto">
          <a:xfrm>
            <a:off x="990600" y="4806950"/>
            <a:ext cx="7350125"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charset="2"/>
              <a:buChar char="n"/>
              <a:defRPr sz="3200">
                <a:solidFill>
                  <a:schemeClr val="tx1"/>
                </a:solidFill>
                <a:latin typeface="Arial" charset="0"/>
              </a:defRPr>
            </a:lvl1pPr>
            <a:lvl2pPr marL="742950" indent="-285750">
              <a:spcBef>
                <a:spcPct val="20000"/>
              </a:spcBef>
              <a:buClr>
                <a:schemeClr val="hlink"/>
              </a:buClr>
              <a:buSzPct val="55000"/>
              <a:buFont typeface="Wingdings" charset="2"/>
              <a:buChar char="n"/>
              <a:defRPr sz="2800">
                <a:solidFill>
                  <a:schemeClr val="tx1"/>
                </a:solidFill>
                <a:latin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9pPr>
          </a:lstStyle>
          <a:p>
            <a:pPr>
              <a:spcBef>
                <a:spcPct val="0"/>
              </a:spcBef>
              <a:buClrTx/>
              <a:buSzTx/>
              <a:buFontTx/>
              <a:buNone/>
            </a:pPr>
            <a:r>
              <a:rPr lang="en-US" altLang="en-US" sz="1200" dirty="0">
                <a:hlinkClick r:id="rId5" invalidUrl="file://localhost/Users/Gregg/Documents/1.Harper/03PHY121/Ch12Sound/Applet: Doppler Effect.webarchive"/>
              </a:rPr>
              <a:t>file:///Users/Gregg/Documents/1.Harper/03PHY121/Ch12Sound/Applet:%20Doppler%20Effect.webarchive</a:t>
            </a:r>
            <a:endParaRPr lang="en-US" altLang="en-US" sz="1200" dirty="0"/>
          </a:p>
        </p:txBody>
      </p:sp>
      <p:sp>
        <p:nvSpPr>
          <p:cNvPr id="76805" name="Rectangle 7">
            <a:hlinkClick r:id="rId6" invalidUrl="file://localhost\Users\Gregg\Documents\1.Harper\03PHY121\Ch12Sound\Doppler effect.webarchive"/>
          </p:cNvPr>
          <p:cNvSpPr>
            <a:spLocks noChangeArrowheads="1"/>
          </p:cNvSpPr>
          <p:nvPr/>
        </p:nvSpPr>
        <p:spPr bwMode="auto">
          <a:xfrm>
            <a:off x="976313" y="3840163"/>
            <a:ext cx="6554787"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chemeClr val="folHlink"/>
              </a:buClr>
              <a:buSzPct val="60000"/>
              <a:buFont typeface="Wingdings" charset="2"/>
              <a:buChar char="n"/>
              <a:defRPr sz="3200">
                <a:solidFill>
                  <a:schemeClr val="tx1"/>
                </a:solidFill>
                <a:latin typeface="Arial" charset="0"/>
              </a:defRPr>
            </a:lvl1pPr>
            <a:lvl2pPr marL="742950" indent="-285750">
              <a:spcBef>
                <a:spcPct val="20000"/>
              </a:spcBef>
              <a:buClr>
                <a:schemeClr val="hlink"/>
              </a:buClr>
              <a:buSzPct val="55000"/>
              <a:buFont typeface="Wingdings" charset="2"/>
              <a:buChar char="n"/>
              <a:defRPr sz="2800">
                <a:solidFill>
                  <a:schemeClr val="tx1"/>
                </a:solidFill>
                <a:latin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9pPr>
          </a:lstStyle>
          <a:p>
            <a:pPr>
              <a:spcBef>
                <a:spcPct val="0"/>
              </a:spcBef>
              <a:buClrTx/>
              <a:buSzTx/>
              <a:buFontTx/>
              <a:buNone/>
            </a:pPr>
            <a:r>
              <a:rPr lang="en-US" altLang="en-US" sz="1200"/>
              <a:t>file:///Users/Gregg/Documents/1.Harper/03PHY121/Ch12Sound/Doppler%20effect.webarchive</a:t>
            </a:r>
          </a:p>
        </p:txBody>
      </p:sp>
      <p:sp>
        <p:nvSpPr>
          <p:cNvPr id="76806" name="Text Box 8">
            <a:hlinkClick r:id="rId7"/>
          </p:cNvPr>
          <p:cNvSpPr txBox="1">
            <a:spLocks noChangeArrowheads="1"/>
          </p:cNvSpPr>
          <p:nvPr/>
        </p:nvSpPr>
        <p:spPr bwMode="auto">
          <a:xfrm>
            <a:off x="1066800" y="5257800"/>
            <a:ext cx="74676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charset="2"/>
              <a:buChar char="n"/>
              <a:defRPr sz="3200">
                <a:solidFill>
                  <a:schemeClr val="tx1"/>
                </a:solidFill>
                <a:latin typeface="Arial" charset="0"/>
              </a:defRPr>
            </a:lvl1pPr>
            <a:lvl2pPr marL="742950" indent="-285750">
              <a:spcBef>
                <a:spcPct val="20000"/>
              </a:spcBef>
              <a:buClr>
                <a:schemeClr val="hlink"/>
              </a:buClr>
              <a:buSzPct val="55000"/>
              <a:buFont typeface="Wingdings" charset="2"/>
              <a:buChar char="n"/>
              <a:defRPr sz="2800">
                <a:solidFill>
                  <a:schemeClr val="tx1"/>
                </a:solidFill>
                <a:latin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9pPr>
          </a:lstStyle>
          <a:p>
            <a:pPr>
              <a:spcBef>
                <a:spcPct val="50000"/>
              </a:spcBef>
              <a:buClrTx/>
              <a:buSzTx/>
              <a:buFontTx/>
              <a:buNone/>
            </a:pPr>
            <a:r>
              <a:rPr lang="en-US" altLang="en-US" sz="1200" dirty="0"/>
              <a:t>http://</a:t>
            </a:r>
            <a:r>
              <a:rPr lang="en-US" altLang="en-US" sz="1200" dirty="0" err="1"/>
              <a:t>www.lon-capa.org</a:t>
            </a:r>
            <a:r>
              <a:rPr lang="en-US" altLang="en-US" sz="1200" dirty="0"/>
              <a:t>/~</a:t>
            </a:r>
            <a:r>
              <a:rPr lang="en-US" altLang="en-US" sz="1200" dirty="0" err="1"/>
              <a:t>mmp</a:t>
            </a:r>
            <a:r>
              <a:rPr lang="en-US" altLang="en-US" sz="1200" dirty="0"/>
              <a:t>/</a:t>
            </a:r>
            <a:r>
              <a:rPr lang="en-US" altLang="en-US" sz="1200" dirty="0" err="1"/>
              <a:t>applist</a:t>
            </a:r>
            <a:r>
              <a:rPr lang="en-US" altLang="en-US" sz="1200" dirty="0"/>
              <a:t>/doppler/</a:t>
            </a:r>
            <a:r>
              <a:rPr lang="en-US" altLang="en-US" sz="1200" dirty="0" err="1"/>
              <a:t>d.htm</a:t>
            </a:r>
            <a:endParaRPr lang="en-US" altLang="en-US" sz="1200" dirty="0"/>
          </a:p>
        </p:txBody>
      </p:sp>
      <p:sp>
        <p:nvSpPr>
          <p:cNvPr id="76807" name="Text Box 9">
            <a:hlinkClick r:id="rId8"/>
          </p:cNvPr>
          <p:cNvSpPr txBox="1">
            <a:spLocks noChangeArrowheads="1"/>
          </p:cNvSpPr>
          <p:nvPr/>
        </p:nvSpPr>
        <p:spPr bwMode="auto">
          <a:xfrm>
            <a:off x="1066800" y="4191000"/>
            <a:ext cx="67818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chemeClr val="folHlink"/>
              </a:buClr>
              <a:buSzPct val="60000"/>
              <a:buFont typeface="Wingdings" charset="2"/>
              <a:buChar char="n"/>
              <a:defRPr sz="3200">
                <a:solidFill>
                  <a:schemeClr val="tx1"/>
                </a:solidFill>
                <a:latin typeface="Arial" charset="0"/>
              </a:defRPr>
            </a:lvl1pPr>
            <a:lvl2pPr marL="742950" indent="-285750">
              <a:spcBef>
                <a:spcPct val="20000"/>
              </a:spcBef>
              <a:buClr>
                <a:schemeClr val="hlink"/>
              </a:buClr>
              <a:buSzPct val="55000"/>
              <a:buFont typeface="Wingdings" charset="2"/>
              <a:buChar char="n"/>
              <a:defRPr sz="2800">
                <a:solidFill>
                  <a:schemeClr val="tx1"/>
                </a:solidFill>
                <a:latin typeface="Arial" charset="0"/>
              </a:defRPr>
            </a:lvl2pPr>
            <a:lvl3pPr marL="1143000" indent="-228600">
              <a:spcBef>
                <a:spcPct val="20000"/>
              </a:spcBef>
              <a:buClr>
                <a:schemeClr val="folHlink"/>
              </a:buClr>
              <a:buSzPct val="50000"/>
              <a:buFont typeface="Wingdings" charset="2"/>
              <a:buChar char="n"/>
              <a:defRPr sz="2400">
                <a:solidFill>
                  <a:schemeClr val="tx1"/>
                </a:solidFill>
                <a:latin typeface="Arial" charset="0"/>
              </a:defRPr>
            </a:lvl3pPr>
            <a:lvl4pPr marL="1600200" indent="-228600">
              <a:spcBef>
                <a:spcPct val="20000"/>
              </a:spcBef>
              <a:buClr>
                <a:schemeClr val="accent2"/>
              </a:buClr>
              <a:buSzPct val="55000"/>
              <a:buFont typeface="Wingdings" charset="2"/>
              <a:buChar char="n"/>
              <a:defRPr sz="2000">
                <a:solidFill>
                  <a:schemeClr val="tx1"/>
                </a:solidFill>
                <a:latin typeface="Arial" charset="0"/>
              </a:defRPr>
            </a:lvl4pPr>
            <a:lvl5pPr marL="2057400" indent="-228600">
              <a:spcBef>
                <a:spcPct val="20000"/>
              </a:spcBef>
              <a:buClr>
                <a:schemeClr val="accent1"/>
              </a:buClr>
              <a:buSzPct val="50000"/>
              <a:buFont typeface="Wingdings"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charset="2"/>
              <a:buChar char="n"/>
              <a:defRPr sz="2000">
                <a:solidFill>
                  <a:schemeClr val="tx1"/>
                </a:solidFill>
                <a:latin typeface="Arial" charset="0"/>
              </a:defRPr>
            </a:lvl9pPr>
          </a:lstStyle>
          <a:p>
            <a:pPr>
              <a:spcBef>
                <a:spcPct val="50000"/>
              </a:spcBef>
              <a:buClrTx/>
              <a:buSzTx/>
              <a:buFontTx/>
              <a:buNone/>
            </a:pPr>
            <a:r>
              <a:rPr lang="en-US" altLang="en-US" sz="1200" dirty="0"/>
              <a:t>http://</a:t>
            </a:r>
            <a:r>
              <a:rPr lang="en-US" altLang="en-US" sz="1200" dirty="0" err="1"/>
              <a:t>www.astro.ubc.ca</a:t>
            </a:r>
            <a:r>
              <a:rPr lang="en-US" altLang="en-US" sz="1200" dirty="0"/>
              <a:t>/~</a:t>
            </a:r>
            <a:r>
              <a:rPr lang="en-US" altLang="en-US" sz="1200" dirty="0" err="1"/>
              <a:t>scharein</a:t>
            </a:r>
            <a:r>
              <a:rPr lang="en-US" altLang="en-US" sz="1200" dirty="0"/>
              <a:t>/a311/Sim/doppler/</a:t>
            </a:r>
            <a:r>
              <a:rPr lang="en-US" altLang="en-US" sz="1200" dirty="0" err="1"/>
              <a:t>Doppler.html</a:t>
            </a:r>
            <a:endParaRPr lang="en-US" altLang="en-US" sz="1200" dirty="0"/>
          </a:p>
        </p:txBody>
      </p:sp>
      <p:pic>
        <p:nvPicPr>
          <p:cNvPr id="2" name="caltraindopplermono.mp3">
            <a:hlinkClick r:id="" action="ppaction://media"/>
            <a:extLst>
              <a:ext uri="{FF2B5EF4-FFF2-40B4-BE49-F238E27FC236}">
                <a16:creationId xmlns:a16="http://schemas.microsoft.com/office/drawing/2014/main" id="{5E5D10AE-0A1D-A14C-BEDF-F842590D19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65600" y="2209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dirty="0"/>
              <a:t>Doppler Effect</a:t>
            </a:r>
          </a:p>
        </p:txBody>
      </p:sp>
      <p:sp>
        <p:nvSpPr>
          <p:cNvPr id="57347" name="Rectangle 3"/>
          <p:cNvSpPr>
            <a:spLocks noGrp="1" noChangeArrowheads="1"/>
          </p:cNvSpPr>
          <p:nvPr>
            <p:ph type="body" idx="1"/>
          </p:nvPr>
        </p:nvSpPr>
        <p:spPr>
          <a:xfrm>
            <a:off x="1182688" y="2017712"/>
            <a:ext cx="7772400" cy="4306887"/>
          </a:xfrm>
        </p:spPr>
        <p:txBody>
          <a:bodyPr/>
          <a:lstStyle/>
          <a:p>
            <a:pPr eaLnBrk="1" hangingPunct="1">
              <a:defRPr/>
            </a:pPr>
            <a:r>
              <a:rPr lang="en-US" altLang="en-US" dirty="0"/>
              <a:t>When a source of sound approaches us we hear a frequency higher than is being emitted.</a:t>
            </a:r>
          </a:p>
          <a:p>
            <a:pPr eaLnBrk="1" hangingPunct="1">
              <a:defRPr/>
            </a:pPr>
            <a:r>
              <a:rPr lang="en-US" altLang="en-US" dirty="0"/>
              <a:t>When a source of sound recedes from us we hear a frequency lower than is being emitted.</a:t>
            </a:r>
          </a:p>
          <a:p>
            <a:pPr marL="0" indent="0" eaLnBrk="1" hangingPunct="1">
              <a:buNone/>
              <a:defRPr/>
            </a:pPr>
            <a:endParaRPr lang="en-US" altLang="en-US" dirty="0"/>
          </a:p>
          <a:p>
            <a:pPr marL="0" indent="0" eaLnBrk="1" hangingPunct="1">
              <a:buNone/>
              <a:defRPr/>
            </a:pPr>
            <a:r>
              <a:rPr lang="en-US" altLang="en-US" dirty="0"/>
              <a:t>This is called the Doppler Effect.</a:t>
            </a:r>
          </a:p>
        </p:txBody>
      </p:sp>
    </p:spTree>
    <p:extLst>
      <p:ext uri="{BB962C8B-B14F-4D97-AF65-F5344CB8AC3E}">
        <p14:creationId xmlns:p14="http://schemas.microsoft.com/office/powerpoint/2010/main" val="2237799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ltLang="en-US" dirty="0"/>
              <a:t>Shock Waves</a:t>
            </a:r>
          </a:p>
        </p:txBody>
      </p:sp>
      <p:pic>
        <p:nvPicPr>
          <p:cNvPr id="93186" name="Picture 7" descr="bulletshock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775" y="2333625"/>
            <a:ext cx="563086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dirty="0"/>
              <a:t>Shock Waves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 y="617539"/>
            <a:ext cx="9164268" cy="6254976"/>
          </a:xfrm>
          <a:prstGeom prst="rect">
            <a:avLst/>
          </a:prstGeom>
        </p:spPr>
      </p:pic>
    </p:spTree>
    <p:extLst>
      <p:ext uri="{BB962C8B-B14F-4D97-AF65-F5344CB8AC3E}">
        <p14:creationId xmlns:p14="http://schemas.microsoft.com/office/powerpoint/2010/main" val="1238433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dirty="0"/>
              <a:t>Shock Waves</a:t>
            </a:r>
          </a:p>
        </p:txBody>
      </p:sp>
      <p:pic>
        <p:nvPicPr>
          <p:cNvPr id="4" name="Picture 3">
            <a:extLst>
              <a:ext uri="{FF2B5EF4-FFF2-40B4-BE49-F238E27FC236}">
                <a16:creationId xmlns:a16="http://schemas.microsoft.com/office/drawing/2014/main" id="{64B95AF3-1146-9345-A886-1D9953E96694}"/>
              </a:ext>
            </a:extLst>
          </p:cNvPr>
          <p:cNvPicPr>
            <a:picLocks noChangeAspect="1"/>
          </p:cNvPicPr>
          <p:nvPr/>
        </p:nvPicPr>
        <p:blipFill>
          <a:blip r:embed="rId3"/>
          <a:stretch>
            <a:fillRect/>
          </a:stretch>
        </p:blipFill>
        <p:spPr>
          <a:xfrm>
            <a:off x="1295400" y="1968500"/>
            <a:ext cx="5600700" cy="3822700"/>
          </a:xfrm>
          <a:prstGeom prst="rect">
            <a:avLst/>
          </a:prstGeom>
        </p:spPr>
      </p:pic>
      <p:pic>
        <p:nvPicPr>
          <p:cNvPr id="5" name="Picture 4">
            <a:extLst>
              <a:ext uri="{FF2B5EF4-FFF2-40B4-BE49-F238E27FC236}">
                <a16:creationId xmlns:a16="http://schemas.microsoft.com/office/drawing/2014/main" id="{3FAB9A3C-139C-9A4D-839D-C630D52EC245}"/>
              </a:ext>
            </a:extLst>
          </p:cNvPr>
          <p:cNvPicPr>
            <a:picLocks noChangeAspect="1"/>
          </p:cNvPicPr>
          <p:nvPr/>
        </p:nvPicPr>
        <p:blipFill>
          <a:blip r:embed="rId4"/>
          <a:stretch>
            <a:fillRect/>
          </a:stretch>
        </p:blipFill>
        <p:spPr>
          <a:xfrm>
            <a:off x="5736834" y="4495800"/>
            <a:ext cx="2318532" cy="722312"/>
          </a:xfrm>
          <a:prstGeom prst="rect">
            <a:avLst/>
          </a:prstGeom>
        </p:spPr>
      </p:pic>
    </p:spTree>
    <p:extLst>
      <p:ext uri="{BB962C8B-B14F-4D97-AF65-F5344CB8AC3E}">
        <p14:creationId xmlns:p14="http://schemas.microsoft.com/office/powerpoint/2010/main" val="178893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a:t>Doppler Effect</a:t>
            </a:r>
          </a:p>
        </p:txBody>
      </p:sp>
      <p:sp>
        <p:nvSpPr>
          <p:cNvPr id="22531" name="Rectangle 3"/>
          <p:cNvSpPr>
            <a:spLocks noGrp="1" noChangeArrowheads="1"/>
          </p:cNvSpPr>
          <p:nvPr>
            <p:ph type="body" idx="1"/>
          </p:nvPr>
        </p:nvSpPr>
        <p:spPr/>
        <p:txBody>
          <a:bodyPr/>
          <a:lstStyle/>
          <a:p>
            <a:pPr eaLnBrk="1" hangingPunct="1">
              <a:defRPr/>
            </a:pPr>
            <a:r>
              <a:rPr lang="en-US" altLang="en-US" dirty="0"/>
              <a:t>How do we explain the Doppler Effect when the source moves?</a:t>
            </a:r>
          </a:p>
          <a:p>
            <a:pPr lvl="1" eaLnBrk="1" hangingPunct="1">
              <a:defRPr/>
            </a:pPr>
            <a:r>
              <a:rPr lang="en-US" altLang="en-US" dirty="0"/>
              <a:t>The source emits, say, a compression. During the subsequent period, this source moves forward, so the next compression is </a:t>
            </a:r>
            <a:r>
              <a:rPr lang="en-US" altLang="en-US" b="1" dirty="0"/>
              <a:t>not as far</a:t>
            </a:r>
            <a:r>
              <a:rPr lang="en-US" altLang="en-US" dirty="0"/>
              <a:t> behind the previous compression compared to the case when the source is not moving.</a:t>
            </a:r>
          </a:p>
          <a:p>
            <a:pPr lvl="1" eaLnBrk="1" hangingPunct="1">
              <a:defRPr/>
            </a:pPr>
            <a:r>
              <a:rPr lang="en-US" altLang="en-US" sz="2000" dirty="0">
                <a:hlinkClick r:id="rId3"/>
              </a:rPr>
              <a:t>http://</a:t>
            </a:r>
            <a:r>
              <a:rPr lang="en-US" altLang="en-US" sz="2000" dirty="0" err="1">
                <a:hlinkClick r:id="rId3"/>
              </a:rPr>
              <a:t>www.lon-capa.org</a:t>
            </a:r>
            <a:r>
              <a:rPr lang="en-US" altLang="en-US" sz="2000" dirty="0">
                <a:hlinkClick r:id="rId3"/>
              </a:rPr>
              <a:t>/~</a:t>
            </a:r>
            <a:r>
              <a:rPr lang="en-US" altLang="en-US" sz="2000" dirty="0" err="1">
                <a:hlinkClick r:id="rId3"/>
              </a:rPr>
              <a:t>mmp</a:t>
            </a:r>
            <a:r>
              <a:rPr lang="en-US" altLang="en-US" sz="2000" dirty="0">
                <a:hlinkClick r:id="rId3"/>
              </a:rPr>
              <a:t>/</a:t>
            </a:r>
            <a:r>
              <a:rPr lang="en-US" altLang="en-US" sz="2000" dirty="0" err="1">
                <a:hlinkClick r:id="rId3"/>
              </a:rPr>
              <a:t>applist</a:t>
            </a:r>
            <a:r>
              <a:rPr lang="en-US" altLang="en-US" sz="2000" dirty="0">
                <a:hlinkClick r:id="rId3"/>
              </a:rPr>
              <a:t>/</a:t>
            </a:r>
            <a:r>
              <a:rPr lang="en-US" altLang="en-US" sz="2000" dirty="0" err="1">
                <a:hlinkClick r:id="rId3"/>
              </a:rPr>
              <a:t>doppler</a:t>
            </a:r>
            <a:r>
              <a:rPr lang="en-US" altLang="en-US" sz="2000" dirty="0">
                <a:hlinkClick r:id="rId3"/>
              </a:rPr>
              <a:t>/</a:t>
            </a:r>
            <a:r>
              <a:rPr lang="en-US" altLang="en-US" sz="2000" dirty="0" err="1">
                <a:hlinkClick r:id="rId3"/>
              </a:rPr>
              <a:t>d.htm</a:t>
            </a:r>
            <a:endParaRPr lang="en-US" altLang="en-US" sz="2000" dirty="0"/>
          </a:p>
        </p:txBody>
      </p:sp>
    </p:spTree>
    <p:extLst>
      <p:ext uri="{BB962C8B-B14F-4D97-AF65-F5344CB8AC3E}">
        <p14:creationId xmlns:p14="http://schemas.microsoft.com/office/powerpoint/2010/main" val="2927465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a:t>Doppler Effect</a:t>
            </a:r>
          </a:p>
        </p:txBody>
      </p:sp>
      <p:sp>
        <p:nvSpPr>
          <p:cNvPr id="57347" name="Rectangle 3"/>
          <p:cNvSpPr>
            <a:spLocks noGrp="1" noChangeArrowheads="1"/>
          </p:cNvSpPr>
          <p:nvPr>
            <p:ph type="body" idx="1"/>
          </p:nvPr>
        </p:nvSpPr>
        <p:spPr/>
        <p:txBody>
          <a:bodyPr/>
          <a:lstStyle/>
          <a:p>
            <a:pPr eaLnBrk="1" hangingPunct="1">
              <a:defRPr/>
            </a:pPr>
            <a:r>
              <a:rPr lang="en-US" altLang="en-US" dirty="0"/>
              <a:t>How far does a sound wave travel during a time interval of one period, </a:t>
            </a:r>
            <a:r>
              <a:rPr lang="en-US" altLang="en-US" i="1" dirty="0"/>
              <a:t>T</a:t>
            </a:r>
            <a:r>
              <a:rPr lang="en-US" altLang="en-US" dirty="0"/>
              <a:t>?</a:t>
            </a:r>
          </a:p>
        </p:txBody>
      </p:sp>
    </p:spTree>
    <p:extLst>
      <p:ext uri="{BB962C8B-B14F-4D97-AF65-F5344CB8AC3E}">
        <p14:creationId xmlns:p14="http://schemas.microsoft.com/office/powerpoint/2010/main" val="365196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a:t>Audible range for humans</a:t>
            </a:r>
          </a:p>
        </p:txBody>
      </p:sp>
      <p:sp>
        <p:nvSpPr>
          <p:cNvPr id="5123" name="Rectangle 3"/>
          <p:cNvSpPr>
            <a:spLocks noGrp="1" noChangeArrowheads="1"/>
          </p:cNvSpPr>
          <p:nvPr>
            <p:ph type="body" idx="1"/>
          </p:nvPr>
        </p:nvSpPr>
        <p:spPr/>
        <p:txBody>
          <a:bodyPr/>
          <a:lstStyle/>
          <a:p>
            <a:pPr eaLnBrk="1" hangingPunct="1">
              <a:defRPr/>
            </a:pPr>
            <a:endParaRPr lang="en-US" altLang="en-US" dirty="0"/>
          </a:p>
          <a:p>
            <a:pPr eaLnBrk="1" hangingPunct="1">
              <a:defRPr/>
            </a:pPr>
            <a:r>
              <a:rPr lang="en-US" altLang="en-US" dirty="0"/>
              <a:t>Roughly 20 Hz to 20,000 Hz</a:t>
            </a:r>
          </a:p>
        </p:txBody>
      </p:sp>
    </p:spTree>
    <p:extLst>
      <p:ext uri="{BB962C8B-B14F-4D97-AF65-F5344CB8AC3E}">
        <p14:creationId xmlns:p14="http://schemas.microsoft.com/office/powerpoint/2010/main" val="162645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a:t>Doppler Effect</a:t>
            </a:r>
          </a:p>
        </p:txBody>
      </p:sp>
      <p:sp>
        <p:nvSpPr>
          <p:cNvPr id="57347" name="Rectangle 3"/>
          <p:cNvSpPr>
            <a:spLocks noGrp="1" noChangeArrowheads="1"/>
          </p:cNvSpPr>
          <p:nvPr>
            <p:ph type="body" idx="1"/>
          </p:nvPr>
        </p:nvSpPr>
        <p:spPr>
          <a:xfrm>
            <a:off x="1182688" y="2017713"/>
            <a:ext cx="7772400" cy="1716087"/>
          </a:xfrm>
        </p:spPr>
        <p:txBody>
          <a:bodyPr/>
          <a:lstStyle/>
          <a:p>
            <a:pPr eaLnBrk="1" hangingPunct="1">
              <a:defRPr/>
            </a:pPr>
            <a:r>
              <a:rPr lang="en-US" altLang="en-US" dirty="0"/>
              <a:t>How far does a sound wave travel during a time interval of one period, </a:t>
            </a:r>
            <a:r>
              <a:rPr lang="en-US" altLang="en-US" i="1" dirty="0"/>
              <a:t>T</a:t>
            </a:r>
            <a:r>
              <a:rPr lang="en-US" altLang="en-US" dirty="0"/>
              <a:t>?</a:t>
            </a:r>
          </a:p>
          <a:p>
            <a:pPr lvl="1" eaLnBrk="1" hangingPunct="1">
              <a:defRPr/>
            </a:pPr>
            <a:r>
              <a:rPr lang="en-US" altLang="en-US" dirty="0"/>
              <a:t>one full wavelength (by definition)</a:t>
            </a:r>
          </a:p>
          <a:p>
            <a:pPr eaLnBrk="1" hangingPunct="1">
              <a:defRPr/>
            </a:pPr>
            <a:endParaRPr lang="en-US" altLang="en-US" dirty="0"/>
          </a:p>
        </p:txBody>
      </p:sp>
      <p:pic>
        <p:nvPicPr>
          <p:cNvPr id="2" name="Picture 1"/>
          <p:cNvPicPr>
            <a:picLocks noChangeAspect="1"/>
          </p:cNvPicPr>
          <p:nvPr/>
        </p:nvPicPr>
        <p:blipFill>
          <a:blip r:embed="rId3"/>
          <a:stretch>
            <a:fillRect/>
          </a:stretch>
        </p:blipFill>
        <p:spPr>
          <a:xfrm>
            <a:off x="3886200" y="5588000"/>
            <a:ext cx="1371600" cy="431800"/>
          </a:xfrm>
          <a:prstGeom prst="rect">
            <a:avLst/>
          </a:prstGeom>
        </p:spPr>
      </p:pic>
      <p:pic>
        <p:nvPicPr>
          <p:cNvPr id="3" name="Picture 2"/>
          <p:cNvPicPr>
            <a:picLocks noChangeAspect="1"/>
          </p:cNvPicPr>
          <p:nvPr/>
        </p:nvPicPr>
        <p:blipFill>
          <a:blip r:embed="rId4"/>
          <a:stretch>
            <a:fillRect/>
          </a:stretch>
        </p:blipFill>
        <p:spPr>
          <a:xfrm>
            <a:off x="3962400" y="4000500"/>
            <a:ext cx="1219200" cy="952500"/>
          </a:xfrm>
          <a:prstGeom prst="rect">
            <a:avLst/>
          </a:prstGeom>
        </p:spPr>
      </p:pic>
    </p:spTree>
    <p:extLst>
      <p:ext uri="{BB962C8B-B14F-4D97-AF65-F5344CB8AC3E}">
        <p14:creationId xmlns:p14="http://schemas.microsoft.com/office/powerpoint/2010/main" val="71536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sz="4000" dirty="0"/>
              <a:t>Doppler Effect for moving source</a:t>
            </a:r>
          </a:p>
        </p:txBody>
      </p:sp>
      <p:sp>
        <p:nvSpPr>
          <p:cNvPr id="57347" name="Rectangle 3"/>
          <p:cNvSpPr>
            <a:spLocks noGrp="1" noChangeArrowheads="1"/>
          </p:cNvSpPr>
          <p:nvPr>
            <p:ph type="body" idx="1"/>
          </p:nvPr>
        </p:nvSpPr>
        <p:spPr/>
        <p:txBody>
          <a:bodyPr/>
          <a:lstStyle/>
          <a:p>
            <a:pPr eaLnBrk="1" hangingPunct="1">
              <a:defRPr/>
            </a:pPr>
            <a:r>
              <a:rPr lang="en-US" altLang="en-US"/>
              <a:t>How far does the source of sound travel during a time interval of one period, </a:t>
            </a:r>
            <a:r>
              <a:rPr lang="en-US" altLang="en-US" i="1"/>
              <a:t>T</a:t>
            </a:r>
            <a:r>
              <a:rPr lang="en-US" altLang="en-US"/>
              <a:t>?</a:t>
            </a:r>
          </a:p>
          <a:p>
            <a:pPr eaLnBrk="1" hangingPunct="1">
              <a:defRPr/>
            </a:pPr>
            <a:endParaRPr lang="en-US" altLang="en-US"/>
          </a:p>
          <a:p>
            <a:pPr eaLnBrk="1" hangingPunct="1">
              <a:defRPr/>
            </a:pPr>
            <a:endParaRPr lang="en-US" altLang="en-US"/>
          </a:p>
          <a:p>
            <a:pPr lvl="1" eaLnBrk="1" hangingPunct="1">
              <a:defRPr/>
            </a:pPr>
            <a:r>
              <a:rPr lang="en-US" altLang="en-US"/>
              <a:t>That tells you how much the wavelength is reduced in the forward direction….and lengthened in the backward direction.</a:t>
            </a:r>
          </a:p>
        </p:txBody>
      </p:sp>
      <p:pic>
        <p:nvPicPr>
          <p:cNvPr id="82948" name="Picture 6" descr="latex-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3467100"/>
            <a:ext cx="2882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A643B00-C4B7-4143-89A1-D74461CDE8FB}"/>
              </a:ext>
            </a:extLst>
          </p:cNvPr>
          <p:cNvPicPr>
            <a:picLocks noChangeAspect="1"/>
          </p:cNvPicPr>
          <p:nvPr/>
        </p:nvPicPr>
        <p:blipFill>
          <a:blip r:embed="rId4"/>
          <a:stretch>
            <a:fillRect/>
          </a:stretch>
        </p:blipFill>
        <p:spPr>
          <a:xfrm>
            <a:off x="2152650" y="5905500"/>
            <a:ext cx="4838700" cy="419100"/>
          </a:xfrm>
          <a:prstGeom prst="rect">
            <a:avLst/>
          </a:prstGeom>
        </p:spPr>
      </p:pic>
    </p:spTree>
    <p:extLst>
      <p:ext uri="{BB962C8B-B14F-4D97-AF65-F5344CB8AC3E}">
        <p14:creationId xmlns:p14="http://schemas.microsoft.com/office/powerpoint/2010/main" val="2407286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2313FF-4031-A14E-994C-EA49D0FCB4B8}"/>
              </a:ext>
            </a:extLst>
          </p:cNvPr>
          <p:cNvPicPr>
            <a:picLocks noChangeAspect="1"/>
          </p:cNvPicPr>
          <p:nvPr/>
        </p:nvPicPr>
        <p:blipFill>
          <a:blip r:embed="rId3"/>
          <a:stretch>
            <a:fillRect/>
          </a:stretch>
        </p:blipFill>
        <p:spPr>
          <a:xfrm>
            <a:off x="330200" y="1066800"/>
            <a:ext cx="8483600" cy="4267200"/>
          </a:xfrm>
          <a:prstGeom prst="rect">
            <a:avLst/>
          </a:prstGeom>
        </p:spPr>
      </p:pic>
      <p:pic>
        <p:nvPicPr>
          <p:cNvPr id="3" name="Picture 2">
            <a:extLst>
              <a:ext uri="{FF2B5EF4-FFF2-40B4-BE49-F238E27FC236}">
                <a16:creationId xmlns:a16="http://schemas.microsoft.com/office/drawing/2014/main" id="{118E9F4A-E782-834E-84CC-522AC2E9500A}"/>
              </a:ext>
            </a:extLst>
          </p:cNvPr>
          <p:cNvPicPr>
            <a:picLocks noChangeAspect="1"/>
          </p:cNvPicPr>
          <p:nvPr/>
        </p:nvPicPr>
        <p:blipFill>
          <a:blip r:embed="rId4"/>
          <a:stretch>
            <a:fillRect/>
          </a:stretch>
        </p:blipFill>
        <p:spPr>
          <a:xfrm>
            <a:off x="2889250" y="5905500"/>
            <a:ext cx="3365500" cy="419100"/>
          </a:xfrm>
          <a:prstGeom prst="rect">
            <a:avLst/>
          </a:prstGeom>
        </p:spPr>
      </p:pic>
    </p:spTree>
    <p:extLst>
      <p:ext uri="{BB962C8B-B14F-4D97-AF65-F5344CB8AC3E}">
        <p14:creationId xmlns:p14="http://schemas.microsoft.com/office/powerpoint/2010/main" val="144738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ltLang="en-US"/>
              <a:t>Doppler Effect</a:t>
            </a:r>
          </a:p>
        </p:txBody>
      </p:sp>
      <p:sp>
        <p:nvSpPr>
          <p:cNvPr id="58371" name="Rectangle 3"/>
          <p:cNvSpPr>
            <a:spLocks noGrp="1" noChangeArrowheads="1"/>
          </p:cNvSpPr>
          <p:nvPr>
            <p:ph type="body" idx="1"/>
          </p:nvPr>
        </p:nvSpPr>
        <p:spPr>
          <a:xfrm>
            <a:off x="1182688" y="1828800"/>
            <a:ext cx="7772400" cy="4114800"/>
          </a:xfrm>
        </p:spPr>
        <p:txBody>
          <a:bodyPr/>
          <a:lstStyle/>
          <a:p>
            <a:pPr eaLnBrk="1" hangingPunct="1">
              <a:lnSpc>
                <a:spcPct val="90000"/>
              </a:lnSpc>
              <a:defRPr/>
            </a:pPr>
            <a:r>
              <a:rPr lang="en-US" altLang="en-US" dirty="0"/>
              <a:t>Note that the speed of sound does not change. It is still about 340 m/s.</a:t>
            </a:r>
          </a:p>
          <a:p>
            <a:pPr eaLnBrk="1" hangingPunct="1">
              <a:lnSpc>
                <a:spcPct val="90000"/>
              </a:lnSpc>
              <a:defRPr/>
            </a:pPr>
            <a:endParaRPr lang="en-US" altLang="en-US" dirty="0"/>
          </a:p>
          <a:p>
            <a:pPr eaLnBrk="1" hangingPunct="1">
              <a:lnSpc>
                <a:spcPct val="90000"/>
              </a:lnSpc>
              <a:defRPr/>
            </a:pPr>
            <a:endParaRPr lang="en-US" altLang="en-US" dirty="0"/>
          </a:p>
          <a:p>
            <a:pPr eaLnBrk="1" hangingPunct="1">
              <a:lnSpc>
                <a:spcPct val="90000"/>
              </a:lnSpc>
              <a:defRPr/>
            </a:pPr>
            <a:r>
              <a:rPr lang="en-US" altLang="en-US" dirty="0"/>
              <a:t>Therefore, the frequency heard will increase or decrease, depending on whether the source approaches or recedes. Use </a:t>
            </a:r>
            <a:r>
              <a:rPr lang="en-US" altLang="en-US" i="1" dirty="0"/>
              <a:t>v =</a:t>
            </a:r>
            <a:r>
              <a:rPr lang="en-US" altLang="en-US" dirty="0"/>
              <a:t> </a:t>
            </a:r>
            <a:r>
              <a:rPr lang="en-US" altLang="en-US" i="1" dirty="0"/>
              <a:t>f</a:t>
            </a:r>
            <a:r>
              <a:rPr lang="en-US" altLang="en-US" i="1" dirty="0">
                <a:latin typeface="Symbol" charset="2"/>
                <a:sym typeface="Symbol" charset="2"/>
              </a:rPr>
              <a:t></a:t>
            </a:r>
            <a:r>
              <a:rPr lang="en-US" altLang="en-US" dirty="0">
                <a:latin typeface="Symbol" charset="2"/>
                <a:sym typeface="Symbol" charset="2"/>
              </a:rPr>
              <a:t></a:t>
            </a:r>
            <a:r>
              <a:rPr lang="en-US" altLang="en-US" dirty="0"/>
              <a:t>to find </a:t>
            </a:r>
            <a:r>
              <a:rPr lang="en-US" altLang="en-US" i="1" dirty="0"/>
              <a:t>f</a:t>
            </a:r>
            <a:r>
              <a:rPr lang="en-US" altLang="en-US" dirty="0"/>
              <a:t>.</a:t>
            </a:r>
          </a:p>
        </p:txBody>
      </p:sp>
      <p:pic>
        <p:nvPicPr>
          <p:cNvPr id="2" name="Picture 1">
            <a:extLst>
              <a:ext uri="{FF2B5EF4-FFF2-40B4-BE49-F238E27FC236}">
                <a16:creationId xmlns:a16="http://schemas.microsoft.com/office/drawing/2014/main" id="{50413A83-C64E-B64A-949D-AC84153BFB07}"/>
              </a:ext>
            </a:extLst>
          </p:cNvPr>
          <p:cNvPicPr>
            <a:picLocks noChangeAspect="1"/>
          </p:cNvPicPr>
          <p:nvPr/>
        </p:nvPicPr>
        <p:blipFill>
          <a:blip r:embed="rId3"/>
          <a:stretch>
            <a:fillRect/>
          </a:stretch>
        </p:blipFill>
        <p:spPr>
          <a:xfrm>
            <a:off x="2889250" y="3124200"/>
            <a:ext cx="3365500" cy="419100"/>
          </a:xfrm>
          <a:prstGeom prst="rect">
            <a:avLst/>
          </a:prstGeom>
        </p:spPr>
      </p:pic>
      <p:pic>
        <p:nvPicPr>
          <p:cNvPr id="4" name="Picture 3">
            <a:extLst>
              <a:ext uri="{FF2B5EF4-FFF2-40B4-BE49-F238E27FC236}">
                <a16:creationId xmlns:a16="http://schemas.microsoft.com/office/drawing/2014/main" id="{B514D851-7E62-F941-80B0-A0EA87C7BFD0}"/>
              </a:ext>
            </a:extLst>
          </p:cNvPr>
          <p:cNvPicPr>
            <a:picLocks noChangeAspect="1"/>
          </p:cNvPicPr>
          <p:nvPr/>
        </p:nvPicPr>
        <p:blipFill>
          <a:blip r:embed="rId4"/>
          <a:stretch>
            <a:fillRect/>
          </a:stretch>
        </p:blipFill>
        <p:spPr>
          <a:xfrm>
            <a:off x="2133600" y="5715000"/>
            <a:ext cx="4876800" cy="914400"/>
          </a:xfrm>
          <a:prstGeom prst="rect">
            <a:avLst/>
          </a:prstGeom>
        </p:spPr>
      </p:pic>
    </p:spTree>
    <p:extLst>
      <p:ext uri="{BB962C8B-B14F-4D97-AF65-F5344CB8AC3E}">
        <p14:creationId xmlns:p14="http://schemas.microsoft.com/office/powerpoint/2010/main" val="1666298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3600" dirty="0"/>
              <a:t>Doppler Effect for </a:t>
            </a:r>
            <a:r>
              <a:rPr lang="en-US" altLang="en-US" sz="3600"/>
              <a:t>moving observer</a:t>
            </a:r>
          </a:p>
        </p:txBody>
      </p:sp>
      <p:sp>
        <p:nvSpPr>
          <p:cNvPr id="22531" name="Rectangle 3"/>
          <p:cNvSpPr>
            <a:spLocks noGrp="1" noChangeArrowheads="1"/>
          </p:cNvSpPr>
          <p:nvPr>
            <p:ph type="body" idx="1"/>
          </p:nvPr>
        </p:nvSpPr>
        <p:spPr>
          <a:xfrm>
            <a:off x="457200" y="2017713"/>
            <a:ext cx="8497888" cy="4114800"/>
          </a:xfrm>
        </p:spPr>
        <p:txBody>
          <a:bodyPr/>
          <a:lstStyle/>
          <a:p>
            <a:pPr eaLnBrk="1" hangingPunct="1">
              <a:defRPr/>
            </a:pPr>
            <a:r>
              <a:rPr lang="en-US" altLang="en-US" dirty="0"/>
              <a:t>How do we explain the Doppler Effect when the </a:t>
            </a:r>
            <a:r>
              <a:rPr lang="en-US" altLang="en-US" i="1" dirty="0"/>
              <a:t>observer</a:t>
            </a:r>
            <a:r>
              <a:rPr lang="en-US" altLang="en-US" dirty="0"/>
              <a:t> moves toward the source?</a:t>
            </a:r>
          </a:p>
          <a:p>
            <a:pPr lvl="1" eaLnBrk="1" hangingPunct="1">
              <a:defRPr/>
            </a:pPr>
            <a:r>
              <a:rPr lang="en-US" altLang="en-US" dirty="0"/>
              <a:t>The observer receives, say, a compression. Before receiving the next compression, the observer moves forward toward the source, so the next compression hits the observer </a:t>
            </a:r>
            <a:r>
              <a:rPr lang="en-US" altLang="en-US" b="1" dirty="0"/>
              <a:t>sooner</a:t>
            </a:r>
            <a:r>
              <a:rPr lang="en-US" altLang="en-US" dirty="0"/>
              <a:t> compared to the case when the observer is not moving.</a:t>
            </a:r>
          </a:p>
          <a:p>
            <a:pPr lvl="1" eaLnBrk="1" hangingPunct="1">
              <a:defRPr/>
            </a:pPr>
            <a:r>
              <a:rPr lang="en-US" altLang="en-US" sz="1800" dirty="0">
                <a:hlinkClick r:id="rId3"/>
              </a:rPr>
              <a:t>http://</a:t>
            </a:r>
            <a:r>
              <a:rPr lang="en-US" altLang="en-US" sz="1800" dirty="0" err="1">
                <a:hlinkClick r:id="rId3"/>
              </a:rPr>
              <a:t>www.phys.uconn.edu</a:t>
            </a:r>
            <a:r>
              <a:rPr lang="en-US" altLang="en-US" sz="1800" dirty="0">
                <a:hlinkClick r:id="rId3"/>
              </a:rPr>
              <a:t>/~</a:t>
            </a:r>
            <a:r>
              <a:rPr lang="en-US" altLang="en-US" sz="1800" dirty="0" err="1">
                <a:hlinkClick r:id="rId3"/>
              </a:rPr>
              <a:t>gibson</a:t>
            </a:r>
            <a:r>
              <a:rPr lang="en-US" altLang="en-US" sz="1800" dirty="0">
                <a:hlinkClick r:id="rId3"/>
              </a:rPr>
              <a:t>/Notes/Section6_3/Sec6_3.htm</a:t>
            </a:r>
            <a:endParaRPr lang="en-US" altLang="en-US" sz="1800" dirty="0"/>
          </a:p>
        </p:txBody>
      </p:sp>
    </p:spTree>
    <p:extLst>
      <p:ext uri="{BB962C8B-B14F-4D97-AF65-F5344CB8AC3E}">
        <p14:creationId xmlns:p14="http://schemas.microsoft.com/office/powerpoint/2010/main" val="1948361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81000" y="1924050"/>
            <a:ext cx="8458200" cy="4114800"/>
          </a:xfrm>
        </p:spPr>
        <p:txBody>
          <a:bodyPr/>
          <a:lstStyle/>
          <a:p>
            <a:pPr eaLnBrk="1" hangingPunct="1">
              <a:defRPr/>
            </a:pPr>
            <a:r>
              <a:rPr lang="en-US" altLang="en-US" dirty="0"/>
              <a:t>How do we explain the Doppler Effect when the observer moves?</a:t>
            </a:r>
          </a:p>
          <a:p>
            <a:pPr lvl="1" eaLnBrk="1" hangingPunct="1">
              <a:defRPr/>
            </a:pPr>
            <a:r>
              <a:rPr lang="en-US" altLang="en-US" dirty="0"/>
              <a:t>The observer travels from one compression to the next as the compressions move along, too. The time needed to do this depends on </a:t>
            </a:r>
            <a:r>
              <a:rPr lang="en-US" altLang="en-US" i="1" dirty="0">
                <a:latin typeface="Symbol" charset="2"/>
                <a:ea typeface="Symbol" charset="2"/>
                <a:cs typeface="Symbol" charset="2"/>
              </a:rPr>
              <a:t>l</a:t>
            </a:r>
            <a:r>
              <a:rPr lang="en-US" altLang="en-US" dirty="0"/>
              <a:t>, the actual distance from one compression to the next, and the speed the observer travels relative to the sound waves from one compression to the next, which is </a:t>
            </a:r>
          </a:p>
          <a:p>
            <a:pPr lvl="1" eaLnBrk="1" hangingPunct="1">
              <a:defRPr/>
            </a:pPr>
            <a:endParaRPr lang="en-US" altLang="en-US" sz="1800" dirty="0"/>
          </a:p>
        </p:txBody>
      </p:sp>
      <p:pic>
        <p:nvPicPr>
          <p:cNvPr id="890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210300"/>
            <a:ext cx="4127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143000" y="6096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eaLnBrk="1" hangingPunct="1">
              <a:defRPr/>
            </a:pPr>
            <a:r>
              <a:rPr lang="en-US" altLang="en-US" sz="3600" dirty="0"/>
              <a:t>Doppler Effect for moving observer</a:t>
            </a:r>
          </a:p>
        </p:txBody>
      </p:sp>
    </p:spTree>
    <p:extLst>
      <p:ext uri="{BB962C8B-B14F-4D97-AF65-F5344CB8AC3E}">
        <p14:creationId xmlns:p14="http://schemas.microsoft.com/office/powerpoint/2010/main" val="194898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Logarithms</a:t>
            </a:r>
          </a:p>
        </p:txBody>
      </p:sp>
      <p:sp>
        <p:nvSpPr>
          <p:cNvPr id="3" name="Content Placeholder 2"/>
          <p:cNvSpPr>
            <a:spLocks noGrp="1"/>
          </p:cNvSpPr>
          <p:nvPr>
            <p:ph idx="1"/>
          </p:nvPr>
        </p:nvSpPr>
        <p:spPr/>
        <p:txBody>
          <a:bodyPr/>
          <a:lstStyle/>
          <a:p>
            <a:r>
              <a:rPr lang="en-US" dirty="0"/>
              <a:t>What is the logarithm of 100?</a:t>
            </a:r>
          </a:p>
          <a:p>
            <a:r>
              <a:rPr lang="en-US" dirty="0"/>
              <a:t>What is the logarithm of 10,000?</a:t>
            </a:r>
          </a:p>
          <a:p>
            <a:r>
              <a:rPr lang="en-US" dirty="0"/>
              <a:t>What is the log 10</a:t>
            </a:r>
            <a:r>
              <a:rPr lang="en-US" baseline="30000" dirty="0"/>
              <a:t>5</a:t>
            </a:r>
            <a:r>
              <a:rPr lang="en-US" dirty="0"/>
              <a:t>/10</a:t>
            </a:r>
            <a:r>
              <a:rPr lang="en-US" baseline="30000" dirty="0"/>
              <a:t>2</a:t>
            </a:r>
            <a:r>
              <a:rPr lang="en-US" dirty="0"/>
              <a:t>?</a:t>
            </a:r>
          </a:p>
          <a:p>
            <a:r>
              <a:rPr lang="en-US" dirty="0"/>
              <a:t>What is the log of 2?</a:t>
            </a:r>
          </a:p>
          <a:p>
            <a:r>
              <a:rPr lang="en-US" dirty="0"/>
              <a:t>What is the log of 200?</a:t>
            </a:r>
          </a:p>
        </p:txBody>
      </p:sp>
    </p:spTree>
    <p:extLst>
      <p:ext uri="{BB962C8B-B14F-4D97-AF65-F5344CB8AC3E}">
        <p14:creationId xmlns:p14="http://schemas.microsoft.com/office/powerpoint/2010/main" val="250090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Intensity of wave</a:t>
            </a:r>
          </a:p>
        </p:txBody>
      </p:sp>
      <p:sp>
        <p:nvSpPr>
          <p:cNvPr id="19459" name="Rectangle 3"/>
          <p:cNvSpPr>
            <a:spLocks noGrp="1" noChangeArrowheads="1"/>
          </p:cNvSpPr>
          <p:nvPr>
            <p:ph type="body" idx="1"/>
          </p:nvPr>
        </p:nvSpPr>
        <p:spPr/>
        <p:txBody>
          <a:bodyPr/>
          <a:lstStyle/>
          <a:p>
            <a:r>
              <a:rPr lang="en-US" altLang="en-US"/>
              <a:t>Waves carry energy. It is energy that is transported, not the material through which the wave travels.</a:t>
            </a:r>
          </a:p>
          <a:p>
            <a:endParaRPr lang="en-US" altLang="en-US"/>
          </a:p>
          <a:p>
            <a:r>
              <a:rPr lang="en-US" altLang="en-US"/>
              <a:t>Intensity is in watts per square meter.</a:t>
            </a:r>
          </a:p>
        </p:txBody>
      </p:sp>
      <p:pic>
        <p:nvPicPr>
          <p:cNvPr id="2" name="Picture 1"/>
          <p:cNvPicPr>
            <a:picLocks noChangeAspect="1"/>
          </p:cNvPicPr>
          <p:nvPr/>
        </p:nvPicPr>
        <p:blipFill>
          <a:blip r:embed="rId3"/>
          <a:stretch>
            <a:fillRect/>
          </a:stretch>
        </p:blipFill>
        <p:spPr>
          <a:xfrm>
            <a:off x="1663700" y="5118100"/>
            <a:ext cx="5816600" cy="977900"/>
          </a:xfrm>
          <a:prstGeom prst="rect">
            <a:avLst/>
          </a:prstGeom>
        </p:spPr>
      </p:pic>
    </p:spTree>
    <p:extLst>
      <p:ext uri="{BB962C8B-B14F-4D97-AF65-F5344CB8AC3E}">
        <p14:creationId xmlns:p14="http://schemas.microsoft.com/office/powerpoint/2010/main" val="84921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Intensity of wave</a:t>
            </a:r>
          </a:p>
        </p:txBody>
      </p:sp>
      <p:sp>
        <p:nvSpPr>
          <p:cNvPr id="19459" name="Rectangle 3"/>
          <p:cNvSpPr>
            <a:spLocks noGrp="1" noChangeArrowheads="1"/>
          </p:cNvSpPr>
          <p:nvPr>
            <p:ph type="body" idx="1"/>
          </p:nvPr>
        </p:nvSpPr>
        <p:spPr/>
        <p:txBody>
          <a:bodyPr/>
          <a:lstStyle/>
          <a:p>
            <a:r>
              <a:rPr lang="en-US" altLang="en-US" sz="2800" dirty="0"/>
              <a:t>Let’s say that at a distance of 1.0 m from an explosion, the intensity is 4 x 10</a:t>
            </a:r>
            <a:r>
              <a:rPr lang="en-US" altLang="en-US" sz="2800" baseline="30000" dirty="0"/>
              <a:t>-4</a:t>
            </a:r>
            <a:r>
              <a:rPr lang="en-US" altLang="en-US" sz="2800" dirty="0"/>
              <a:t> W/m</a:t>
            </a:r>
            <a:r>
              <a:rPr lang="en-US" altLang="en-US" sz="2800" baseline="30000" dirty="0"/>
              <a:t>2</a:t>
            </a:r>
            <a:r>
              <a:rPr lang="en-US" altLang="en-US" sz="2800" dirty="0"/>
              <a:t>.</a:t>
            </a:r>
          </a:p>
          <a:p>
            <a:r>
              <a:rPr lang="en-US" altLang="en-US" sz="2800" dirty="0"/>
              <a:t>How much energy passes through an entire sphere of 1.0 m radius in 1 sec? </a:t>
            </a:r>
          </a:p>
          <a:p>
            <a:r>
              <a:rPr lang="en-US" altLang="en-US" sz="2800" dirty="0"/>
              <a:t>What is the intensity 2.0 m from this explosion?</a:t>
            </a:r>
          </a:p>
        </p:txBody>
      </p:sp>
      <p:pic>
        <p:nvPicPr>
          <p:cNvPr id="3" name="Picture 2"/>
          <p:cNvPicPr>
            <a:picLocks noChangeAspect="1"/>
          </p:cNvPicPr>
          <p:nvPr/>
        </p:nvPicPr>
        <p:blipFill>
          <a:blip r:embed="rId3"/>
          <a:stretch>
            <a:fillRect/>
          </a:stretch>
        </p:blipFill>
        <p:spPr>
          <a:xfrm>
            <a:off x="4660900" y="4495800"/>
            <a:ext cx="2120900" cy="2103078"/>
          </a:xfrm>
          <a:prstGeom prst="rect">
            <a:avLst/>
          </a:prstGeom>
        </p:spPr>
      </p:pic>
    </p:spTree>
    <p:extLst>
      <p:ext uri="{BB962C8B-B14F-4D97-AF65-F5344CB8AC3E}">
        <p14:creationId xmlns:p14="http://schemas.microsoft.com/office/powerpoint/2010/main" val="20589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Intensity of wave</a:t>
            </a:r>
          </a:p>
        </p:txBody>
      </p:sp>
      <p:pic>
        <p:nvPicPr>
          <p:cNvPr id="9" name="Picture 8">
            <a:extLst>
              <a:ext uri="{FF2B5EF4-FFF2-40B4-BE49-F238E27FC236}">
                <a16:creationId xmlns:a16="http://schemas.microsoft.com/office/drawing/2014/main" id="{24C226B5-4EF5-C242-8CA9-4EA4AF0B6118}"/>
              </a:ext>
            </a:extLst>
          </p:cNvPr>
          <p:cNvPicPr>
            <a:picLocks noChangeAspect="1"/>
          </p:cNvPicPr>
          <p:nvPr/>
        </p:nvPicPr>
        <p:blipFill>
          <a:blip r:embed="rId3"/>
          <a:stretch>
            <a:fillRect/>
          </a:stretch>
        </p:blipFill>
        <p:spPr>
          <a:xfrm>
            <a:off x="3429000" y="3217718"/>
            <a:ext cx="2310694" cy="2268682"/>
          </a:xfrm>
          <a:prstGeom prst="rect">
            <a:avLst/>
          </a:prstGeom>
        </p:spPr>
      </p:pic>
    </p:spTree>
    <p:extLst>
      <p:ext uri="{BB962C8B-B14F-4D97-AF65-F5344CB8AC3E}">
        <p14:creationId xmlns:p14="http://schemas.microsoft.com/office/powerpoint/2010/main" val="195239912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ＭＳ Ｐゴシック"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24139</TotalTime>
  <Words>2225</Words>
  <Application>Microsoft Macintosh PowerPoint</Application>
  <PresentationFormat>On-screen Show (4:3)</PresentationFormat>
  <Paragraphs>253</Paragraphs>
  <Slides>55</Slides>
  <Notes>54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Helvetica</vt:lpstr>
      <vt:lpstr>Symbol</vt:lpstr>
      <vt:lpstr>Wingdings</vt:lpstr>
      <vt:lpstr>Blends</vt:lpstr>
      <vt:lpstr>Speed of sound</vt:lpstr>
      <vt:lpstr>Longitudinal wave</vt:lpstr>
      <vt:lpstr>Audible range for humans</vt:lpstr>
      <vt:lpstr>Audible range for humans</vt:lpstr>
      <vt:lpstr>Audible range for humans</vt:lpstr>
      <vt:lpstr>Logarithms</vt:lpstr>
      <vt:lpstr>Intensity of wave</vt:lpstr>
      <vt:lpstr>Intensity of wave</vt:lpstr>
      <vt:lpstr>Intensity of wave</vt:lpstr>
      <vt:lpstr>Intensity of wave</vt:lpstr>
      <vt:lpstr>Amplitude and Intensity</vt:lpstr>
      <vt:lpstr>Sound level and Intensity</vt:lpstr>
      <vt:lpstr>Sound level and Intensity</vt:lpstr>
      <vt:lpstr>Sound level and Intensity</vt:lpstr>
      <vt:lpstr>Amplitude and Intensity</vt:lpstr>
      <vt:lpstr>Sound level and Intensity</vt:lpstr>
      <vt:lpstr>Sound level and Intensity</vt:lpstr>
      <vt:lpstr>Sound level and Intensity</vt:lpstr>
      <vt:lpstr>Sound level and Intensity</vt:lpstr>
      <vt:lpstr>Sound level and Intensity</vt:lpstr>
      <vt:lpstr>Amplitude and Intensity</vt:lpstr>
      <vt:lpstr>Sound level and Intensity</vt:lpstr>
      <vt:lpstr>Sound level and Intensity</vt:lpstr>
      <vt:lpstr>Sound level and Intensity</vt:lpstr>
      <vt:lpstr>Sound level and Intensity</vt:lpstr>
      <vt:lpstr>Sound level and Intensity</vt:lpstr>
      <vt:lpstr>Sound level and Intensity</vt:lpstr>
      <vt:lpstr>Sound level and Intensity</vt:lpstr>
      <vt:lpstr>Sound level and Intensity</vt:lpstr>
      <vt:lpstr>Intensity and Distance</vt:lpstr>
      <vt:lpstr>Intensity and Distance</vt:lpstr>
      <vt:lpstr>Sound level and distance</vt:lpstr>
      <vt:lpstr>Resonance</vt:lpstr>
      <vt:lpstr>Resonance &amp; Standing Waves</vt:lpstr>
      <vt:lpstr>Fundamental</vt:lpstr>
      <vt:lpstr>Musical “pipes”</vt:lpstr>
      <vt:lpstr>Harmonics</vt:lpstr>
      <vt:lpstr>Harmonics</vt:lpstr>
      <vt:lpstr>Harmonics</vt:lpstr>
      <vt:lpstr>Harmonics in the H atom</vt:lpstr>
      <vt:lpstr>Beats</vt:lpstr>
      <vt:lpstr>Beats</vt:lpstr>
      <vt:lpstr>Doppler Effect</vt:lpstr>
      <vt:lpstr>Doppler Effect</vt:lpstr>
      <vt:lpstr>Shock Waves</vt:lpstr>
      <vt:lpstr>Shock Waves</vt:lpstr>
      <vt:lpstr>Shock Waves</vt:lpstr>
      <vt:lpstr>Doppler Effect</vt:lpstr>
      <vt:lpstr>Doppler Effect</vt:lpstr>
      <vt:lpstr>Doppler Effect</vt:lpstr>
      <vt:lpstr>Doppler Effect for moving source</vt:lpstr>
      <vt:lpstr>PowerPoint Presentation</vt:lpstr>
      <vt:lpstr>Doppler Effect</vt:lpstr>
      <vt:lpstr>Doppler Effect for moving observer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dc:title>
  <dc:creator>Gregg Swackhamer</dc:creator>
  <cp:lastModifiedBy>Gregg Swackhamer</cp:lastModifiedBy>
  <cp:revision>233</cp:revision>
  <dcterms:created xsi:type="dcterms:W3CDTF">2015-09-14T16:54:59Z</dcterms:created>
  <dcterms:modified xsi:type="dcterms:W3CDTF">2019-09-11T17:51:56Z</dcterms:modified>
</cp:coreProperties>
</file>